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6" r:id="rId2"/>
    <p:sldId id="257" r:id="rId3"/>
    <p:sldId id="258" r:id="rId4"/>
    <p:sldId id="259" r:id="rId5"/>
    <p:sldId id="260" r:id="rId6"/>
    <p:sldId id="261" r:id="rId7"/>
    <p:sldId id="277" r:id="rId8"/>
    <p:sldId id="262" r:id="rId9"/>
    <p:sldId id="263" r:id="rId10"/>
    <p:sldId id="278" r:id="rId11"/>
    <p:sldId id="279" r:id="rId12"/>
    <p:sldId id="266" r:id="rId13"/>
    <p:sldId id="267" r:id="rId14"/>
    <p:sldId id="268" r:id="rId15"/>
    <p:sldId id="280" r:id="rId16"/>
    <p:sldId id="281" r:id="rId17"/>
    <p:sldId id="271" r:id="rId18"/>
    <p:sldId id="272" r:id="rId19"/>
    <p:sldId id="273" r:id="rId20"/>
    <p:sldId id="274" r:id="rId21"/>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B5B459-0EBA-4988-8C26-498BF3A76AF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0B6CE7EC-E7CF-4C72-B66A-243426AF9357}" type="pres">
      <dgm:prSet presAssocID="{BCB5B459-0EBA-4988-8C26-498BF3A76AFD}" presName="linear" presStyleCnt="0">
        <dgm:presLayoutVars>
          <dgm:animLvl val="lvl"/>
          <dgm:resizeHandles val="exact"/>
        </dgm:presLayoutVars>
      </dgm:prSet>
      <dgm:spPr/>
      <dgm:t>
        <a:bodyPr/>
        <a:lstStyle/>
        <a:p>
          <a:endParaRPr lang="en-GB"/>
        </a:p>
      </dgm:t>
    </dgm:pt>
  </dgm:ptLst>
  <dgm:cxnLst>
    <dgm:cxn modelId="{91BC08D2-3B88-47C0-BAD1-83EA6F4FFDBD}" type="presOf" srcId="{BCB5B459-0EBA-4988-8C26-498BF3A76AFD}" destId="{0B6CE7EC-E7CF-4C72-B66A-243426AF935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4356" cy="4988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059" y="1"/>
            <a:ext cx="2944356" cy="498891"/>
          </a:xfrm>
          <a:prstGeom prst="rect">
            <a:avLst/>
          </a:prstGeom>
        </p:spPr>
        <p:txBody>
          <a:bodyPr vert="horz" lIns="91440" tIns="45720" rIns="91440" bIns="45720" rtlCol="0"/>
          <a:lstStyle>
            <a:lvl1pPr algn="r">
              <a:defRPr sz="1200"/>
            </a:lvl1pPr>
          </a:lstStyle>
          <a:p>
            <a:fld id="{4DE708EF-5489-42E8-A4EA-961F13366AD2}" type="datetimeFigureOut">
              <a:rPr lang="en-GB" smtClean="0"/>
              <a:t>12/11/2019</a:t>
            </a:fld>
            <a:endParaRPr lang="en-GB"/>
          </a:p>
        </p:txBody>
      </p:sp>
      <p:sp>
        <p:nvSpPr>
          <p:cNvPr id="4" name="Slide Image Placeholder 3"/>
          <p:cNvSpPr>
            <a:spLocks noGrp="1" noRot="1" noChangeAspect="1"/>
          </p:cNvSpPr>
          <p:nvPr>
            <p:ph type="sldImg" idx="2"/>
          </p:nvPr>
        </p:nvSpPr>
        <p:spPr>
          <a:xfrm>
            <a:off x="1162050" y="1241425"/>
            <a:ext cx="4470400" cy="33528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885" y="4780067"/>
            <a:ext cx="5434731" cy="390990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2510"/>
            <a:ext cx="2944356" cy="4988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059" y="9432510"/>
            <a:ext cx="2944356" cy="498890"/>
          </a:xfrm>
          <a:prstGeom prst="rect">
            <a:avLst/>
          </a:prstGeom>
        </p:spPr>
        <p:txBody>
          <a:bodyPr vert="horz" lIns="91440" tIns="45720" rIns="91440" bIns="45720" rtlCol="0" anchor="b"/>
          <a:lstStyle>
            <a:lvl1pPr algn="r">
              <a:defRPr sz="1200"/>
            </a:lvl1pPr>
          </a:lstStyle>
          <a:p>
            <a:fld id="{CB0EEEF1-0B91-46BB-91F7-41C95FFA4EE2}" type="slidenum">
              <a:rPr lang="en-GB" smtClean="0"/>
              <a:t>‹#›</a:t>
            </a:fld>
            <a:endParaRPr lang="en-GB"/>
          </a:p>
        </p:txBody>
      </p:sp>
    </p:spTree>
    <p:extLst>
      <p:ext uri="{BB962C8B-B14F-4D97-AF65-F5344CB8AC3E}">
        <p14:creationId xmlns:p14="http://schemas.microsoft.com/office/powerpoint/2010/main" val="187961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a:t>
            </a:fld>
            <a:endParaRPr lang="en-GB"/>
          </a:p>
        </p:txBody>
      </p:sp>
    </p:spTree>
    <p:extLst>
      <p:ext uri="{BB962C8B-B14F-4D97-AF65-F5344CB8AC3E}">
        <p14:creationId xmlns:p14="http://schemas.microsoft.com/office/powerpoint/2010/main" val="987724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10</a:t>
            </a:fld>
            <a:endParaRPr lang="en-GB"/>
          </a:p>
        </p:txBody>
      </p:sp>
    </p:spTree>
    <p:extLst>
      <p:ext uri="{BB962C8B-B14F-4D97-AF65-F5344CB8AC3E}">
        <p14:creationId xmlns:p14="http://schemas.microsoft.com/office/powerpoint/2010/main" val="2170847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11</a:t>
            </a:fld>
            <a:endParaRPr lang="en-GB"/>
          </a:p>
        </p:txBody>
      </p:sp>
    </p:spTree>
    <p:extLst>
      <p:ext uri="{BB962C8B-B14F-4D97-AF65-F5344CB8AC3E}">
        <p14:creationId xmlns:p14="http://schemas.microsoft.com/office/powerpoint/2010/main" val="237952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12</a:t>
            </a:fld>
            <a:endParaRPr lang="en-GB"/>
          </a:p>
        </p:txBody>
      </p:sp>
    </p:spTree>
    <p:extLst>
      <p:ext uri="{BB962C8B-B14F-4D97-AF65-F5344CB8AC3E}">
        <p14:creationId xmlns:p14="http://schemas.microsoft.com/office/powerpoint/2010/main" val="31742798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13</a:t>
            </a:fld>
            <a:endParaRPr lang="en-GB"/>
          </a:p>
        </p:txBody>
      </p:sp>
    </p:spTree>
    <p:extLst>
      <p:ext uri="{BB962C8B-B14F-4D97-AF65-F5344CB8AC3E}">
        <p14:creationId xmlns:p14="http://schemas.microsoft.com/office/powerpoint/2010/main" val="2506712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14</a:t>
            </a:fld>
            <a:endParaRPr lang="en-GB"/>
          </a:p>
        </p:txBody>
      </p:sp>
    </p:spTree>
    <p:extLst>
      <p:ext uri="{BB962C8B-B14F-4D97-AF65-F5344CB8AC3E}">
        <p14:creationId xmlns:p14="http://schemas.microsoft.com/office/powerpoint/2010/main" val="3179261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15</a:t>
            </a:fld>
            <a:endParaRPr lang="en-GB"/>
          </a:p>
        </p:txBody>
      </p:sp>
    </p:spTree>
    <p:extLst>
      <p:ext uri="{BB962C8B-B14F-4D97-AF65-F5344CB8AC3E}">
        <p14:creationId xmlns:p14="http://schemas.microsoft.com/office/powerpoint/2010/main" val="3175213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16</a:t>
            </a:fld>
            <a:endParaRPr lang="en-GB"/>
          </a:p>
        </p:txBody>
      </p:sp>
    </p:spTree>
    <p:extLst>
      <p:ext uri="{BB962C8B-B14F-4D97-AF65-F5344CB8AC3E}">
        <p14:creationId xmlns:p14="http://schemas.microsoft.com/office/powerpoint/2010/main" val="1732219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17</a:t>
            </a:fld>
            <a:endParaRPr lang="en-GB"/>
          </a:p>
        </p:txBody>
      </p:sp>
    </p:spTree>
    <p:extLst>
      <p:ext uri="{BB962C8B-B14F-4D97-AF65-F5344CB8AC3E}">
        <p14:creationId xmlns:p14="http://schemas.microsoft.com/office/powerpoint/2010/main" val="18645377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18</a:t>
            </a:fld>
            <a:endParaRPr lang="en-GB"/>
          </a:p>
        </p:txBody>
      </p:sp>
    </p:spTree>
    <p:extLst>
      <p:ext uri="{BB962C8B-B14F-4D97-AF65-F5344CB8AC3E}">
        <p14:creationId xmlns:p14="http://schemas.microsoft.com/office/powerpoint/2010/main" val="2789020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19</a:t>
            </a:fld>
            <a:endParaRPr lang="en-GB"/>
          </a:p>
        </p:txBody>
      </p:sp>
    </p:spTree>
    <p:extLst>
      <p:ext uri="{BB962C8B-B14F-4D97-AF65-F5344CB8AC3E}">
        <p14:creationId xmlns:p14="http://schemas.microsoft.com/office/powerpoint/2010/main" val="421350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2</a:t>
            </a:fld>
            <a:endParaRPr lang="en-GB"/>
          </a:p>
        </p:txBody>
      </p:sp>
    </p:spTree>
    <p:extLst>
      <p:ext uri="{BB962C8B-B14F-4D97-AF65-F5344CB8AC3E}">
        <p14:creationId xmlns:p14="http://schemas.microsoft.com/office/powerpoint/2010/main" val="932804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20</a:t>
            </a:fld>
            <a:endParaRPr lang="en-GB"/>
          </a:p>
        </p:txBody>
      </p:sp>
    </p:spTree>
    <p:extLst>
      <p:ext uri="{BB962C8B-B14F-4D97-AF65-F5344CB8AC3E}">
        <p14:creationId xmlns:p14="http://schemas.microsoft.com/office/powerpoint/2010/main" val="510049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3</a:t>
            </a:fld>
            <a:endParaRPr lang="en-GB"/>
          </a:p>
        </p:txBody>
      </p:sp>
    </p:spTree>
    <p:extLst>
      <p:ext uri="{BB962C8B-B14F-4D97-AF65-F5344CB8AC3E}">
        <p14:creationId xmlns:p14="http://schemas.microsoft.com/office/powerpoint/2010/main" val="936008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4</a:t>
            </a:fld>
            <a:endParaRPr lang="en-GB"/>
          </a:p>
        </p:txBody>
      </p:sp>
    </p:spTree>
    <p:extLst>
      <p:ext uri="{BB962C8B-B14F-4D97-AF65-F5344CB8AC3E}">
        <p14:creationId xmlns:p14="http://schemas.microsoft.com/office/powerpoint/2010/main" val="267113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5</a:t>
            </a:fld>
            <a:endParaRPr lang="en-GB"/>
          </a:p>
        </p:txBody>
      </p:sp>
    </p:spTree>
    <p:extLst>
      <p:ext uri="{BB962C8B-B14F-4D97-AF65-F5344CB8AC3E}">
        <p14:creationId xmlns:p14="http://schemas.microsoft.com/office/powerpoint/2010/main" val="1329948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6</a:t>
            </a:fld>
            <a:endParaRPr lang="en-GB"/>
          </a:p>
        </p:txBody>
      </p:sp>
    </p:spTree>
    <p:extLst>
      <p:ext uri="{BB962C8B-B14F-4D97-AF65-F5344CB8AC3E}">
        <p14:creationId xmlns:p14="http://schemas.microsoft.com/office/powerpoint/2010/main" val="1459272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7</a:t>
            </a:fld>
            <a:endParaRPr lang="en-GB"/>
          </a:p>
        </p:txBody>
      </p:sp>
    </p:spTree>
    <p:extLst>
      <p:ext uri="{BB962C8B-B14F-4D97-AF65-F5344CB8AC3E}">
        <p14:creationId xmlns:p14="http://schemas.microsoft.com/office/powerpoint/2010/main" val="862567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8</a:t>
            </a:fld>
            <a:endParaRPr lang="en-GB"/>
          </a:p>
        </p:txBody>
      </p:sp>
    </p:spTree>
    <p:extLst>
      <p:ext uri="{BB962C8B-B14F-4D97-AF65-F5344CB8AC3E}">
        <p14:creationId xmlns:p14="http://schemas.microsoft.com/office/powerpoint/2010/main" val="3567349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B0EEEF1-0B91-46BB-91F7-41C95FFA4EE2}" type="slidenum">
              <a:rPr lang="en-GB" smtClean="0"/>
              <a:t>9</a:t>
            </a:fld>
            <a:endParaRPr lang="en-GB"/>
          </a:p>
        </p:txBody>
      </p:sp>
    </p:spTree>
    <p:extLst>
      <p:ext uri="{BB962C8B-B14F-4D97-AF65-F5344CB8AC3E}">
        <p14:creationId xmlns:p14="http://schemas.microsoft.com/office/powerpoint/2010/main" val="108512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u="heavy">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u="heavy">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u="heavy">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977640"/>
            <a:ext cx="9144000" cy="2142744"/>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4465320"/>
            <a:ext cx="9144000" cy="1201420"/>
          </a:xfrm>
          <a:custGeom>
            <a:avLst/>
            <a:gdLst/>
            <a:ahLst/>
            <a:cxnLst/>
            <a:rect l="l" t="t" r="r" b="b"/>
            <a:pathLst>
              <a:path w="9144000" h="1201420">
                <a:moveTo>
                  <a:pt x="0" y="1200911"/>
                </a:moveTo>
                <a:lnTo>
                  <a:pt x="9144000" y="1200911"/>
                </a:lnTo>
                <a:lnTo>
                  <a:pt x="9144000" y="0"/>
                </a:lnTo>
                <a:lnTo>
                  <a:pt x="0" y="0"/>
                </a:lnTo>
                <a:lnTo>
                  <a:pt x="0" y="1200911"/>
                </a:lnTo>
                <a:close/>
              </a:path>
            </a:pathLst>
          </a:custGeom>
          <a:solidFill>
            <a:srgbClr val="1F2A2F"/>
          </a:solidFill>
        </p:spPr>
        <p:txBody>
          <a:bodyPr wrap="square" lIns="0" tIns="0" rIns="0" bIns="0" rtlCol="0"/>
          <a:lstStyle/>
          <a:p>
            <a:endParaRPr/>
          </a:p>
        </p:txBody>
      </p:sp>
      <p:sp>
        <p:nvSpPr>
          <p:cNvPr id="18" name="bk object 18"/>
          <p:cNvSpPr/>
          <p:nvPr/>
        </p:nvSpPr>
        <p:spPr>
          <a:xfrm>
            <a:off x="6745223" y="4465320"/>
            <a:ext cx="2398775" cy="120091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454863" y="609981"/>
            <a:ext cx="8234273" cy="329565"/>
          </a:xfrm>
          <a:prstGeom prst="rect">
            <a:avLst/>
          </a:prstGeom>
        </p:spPr>
        <p:txBody>
          <a:bodyPr wrap="square" lIns="0" tIns="0" rIns="0" bIns="0">
            <a:spAutoFit/>
          </a:bodyPr>
          <a:lstStyle>
            <a:lvl1pPr>
              <a:defRPr sz="2000" b="1" i="0" u="heavy">
                <a:solidFill>
                  <a:schemeClr val="tx1"/>
                </a:solidFill>
                <a:latin typeface="Arial"/>
                <a:cs typeface="Arial"/>
              </a:defRPr>
            </a:lvl1pPr>
          </a:lstStyle>
          <a:p>
            <a:endParaRPr/>
          </a:p>
        </p:txBody>
      </p:sp>
      <p:sp>
        <p:nvSpPr>
          <p:cNvPr id="3" name="Holder 3"/>
          <p:cNvSpPr>
            <a:spLocks noGrp="1"/>
          </p:cNvSpPr>
          <p:nvPr>
            <p:ph type="body" idx="1"/>
          </p:nvPr>
        </p:nvSpPr>
        <p:spPr>
          <a:xfrm>
            <a:off x="454863" y="1219962"/>
            <a:ext cx="8234273" cy="21583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royalholloway.ac.uk/studying-here/studying-abroad/royal-holloway-students-studying-abroad/international-exchange/"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www.rhul.ac.uk/international/studyabroadandexchanges/erasmusexchange/partnerinstitutions.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mailto:studyabroadstudents@rhul.ac.uk"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www.royalholloway.ac.uk/international/studyabroadandexchanges/outgoing/internationalexchangeoutsideeurope.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rhul.ac.uk/international/studyabroadandexchanges/erasmusexchange/partnerinstitutions.aspx"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s://www.erasmusplus.org.uk/brexit-update"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hyperlink" Target="https://intranet.royalholloway.ac.uk/students/news-events/eu-hub/latest-updates/erasmus-funding-update.aspx"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4465320"/>
          </a:xfrm>
          <a:custGeom>
            <a:avLst/>
            <a:gdLst/>
            <a:ahLst/>
            <a:cxnLst/>
            <a:rect l="l" t="t" r="r" b="b"/>
            <a:pathLst>
              <a:path w="9144000" h="4465320">
                <a:moveTo>
                  <a:pt x="0" y="4465320"/>
                </a:moveTo>
                <a:lnTo>
                  <a:pt x="9144000" y="4465320"/>
                </a:lnTo>
                <a:lnTo>
                  <a:pt x="9144000" y="0"/>
                </a:lnTo>
                <a:lnTo>
                  <a:pt x="0" y="0"/>
                </a:lnTo>
                <a:lnTo>
                  <a:pt x="0" y="4465320"/>
                </a:lnTo>
                <a:close/>
              </a:path>
            </a:pathLst>
          </a:custGeom>
          <a:solidFill>
            <a:srgbClr val="42484F"/>
          </a:solidFill>
        </p:spPr>
        <p:txBody>
          <a:bodyPr wrap="square" lIns="0" tIns="0" rIns="0" bIns="0" rtlCol="0"/>
          <a:lstStyle/>
          <a:p>
            <a:endParaRPr/>
          </a:p>
        </p:txBody>
      </p:sp>
      <p:sp>
        <p:nvSpPr>
          <p:cNvPr id="3" name="object 3"/>
          <p:cNvSpPr/>
          <p:nvPr/>
        </p:nvSpPr>
        <p:spPr>
          <a:xfrm>
            <a:off x="0" y="5666230"/>
            <a:ext cx="9144000" cy="1191895"/>
          </a:xfrm>
          <a:custGeom>
            <a:avLst/>
            <a:gdLst/>
            <a:ahLst/>
            <a:cxnLst/>
            <a:rect l="l" t="t" r="r" b="b"/>
            <a:pathLst>
              <a:path w="9144000" h="1191895">
                <a:moveTo>
                  <a:pt x="0" y="1191640"/>
                </a:moveTo>
                <a:lnTo>
                  <a:pt x="9144000" y="1191640"/>
                </a:lnTo>
                <a:lnTo>
                  <a:pt x="9144000" y="0"/>
                </a:lnTo>
                <a:lnTo>
                  <a:pt x="0" y="0"/>
                </a:lnTo>
                <a:lnTo>
                  <a:pt x="0" y="1191640"/>
                </a:lnTo>
                <a:close/>
              </a:path>
            </a:pathLst>
          </a:custGeom>
          <a:solidFill>
            <a:srgbClr val="42484F"/>
          </a:solidFill>
        </p:spPr>
        <p:txBody>
          <a:bodyPr wrap="square" lIns="0" tIns="0" rIns="0" bIns="0" rtlCol="0"/>
          <a:lstStyle/>
          <a:p>
            <a:endParaRPr/>
          </a:p>
        </p:txBody>
      </p:sp>
      <p:sp>
        <p:nvSpPr>
          <p:cNvPr id="4" name="object 4"/>
          <p:cNvSpPr/>
          <p:nvPr/>
        </p:nvSpPr>
        <p:spPr>
          <a:xfrm>
            <a:off x="0" y="3977640"/>
            <a:ext cx="9144000" cy="2142744"/>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0" y="4465320"/>
            <a:ext cx="9144000" cy="1200785"/>
          </a:xfrm>
          <a:custGeom>
            <a:avLst/>
            <a:gdLst/>
            <a:ahLst/>
            <a:cxnLst/>
            <a:rect l="l" t="t" r="r" b="b"/>
            <a:pathLst>
              <a:path w="9144000" h="1200785">
                <a:moveTo>
                  <a:pt x="0" y="1200403"/>
                </a:moveTo>
                <a:lnTo>
                  <a:pt x="9144000" y="1200403"/>
                </a:lnTo>
                <a:lnTo>
                  <a:pt x="9144000" y="0"/>
                </a:lnTo>
                <a:lnTo>
                  <a:pt x="0" y="0"/>
                </a:lnTo>
                <a:lnTo>
                  <a:pt x="0" y="1200403"/>
                </a:lnTo>
                <a:close/>
              </a:path>
            </a:pathLst>
          </a:custGeom>
          <a:solidFill>
            <a:srgbClr val="1F2A2E"/>
          </a:solidFill>
        </p:spPr>
        <p:txBody>
          <a:bodyPr wrap="square" lIns="0" tIns="0" rIns="0" bIns="0" rtlCol="0"/>
          <a:lstStyle/>
          <a:p>
            <a:endParaRPr/>
          </a:p>
        </p:txBody>
      </p:sp>
      <p:sp>
        <p:nvSpPr>
          <p:cNvPr id="6" name="object 6"/>
          <p:cNvSpPr/>
          <p:nvPr/>
        </p:nvSpPr>
        <p:spPr>
          <a:xfrm>
            <a:off x="6745223" y="4465320"/>
            <a:ext cx="2398775" cy="1200912"/>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1226616" y="766648"/>
            <a:ext cx="6548755" cy="3706143"/>
          </a:xfrm>
          <a:prstGeom prst="rect">
            <a:avLst/>
          </a:prstGeom>
        </p:spPr>
        <p:txBody>
          <a:bodyPr vert="horz" wrap="square" lIns="0" tIns="12700" rIns="0" bIns="0" rtlCol="0">
            <a:spAutoFit/>
          </a:bodyPr>
          <a:lstStyle/>
          <a:p>
            <a:pPr marL="12065" marR="5080" algn="ctr">
              <a:lnSpc>
                <a:spcPct val="100000"/>
              </a:lnSpc>
              <a:spcBef>
                <a:spcPts val="100"/>
              </a:spcBef>
            </a:pPr>
            <a:r>
              <a:rPr sz="4800" spc="-100" dirty="0">
                <a:solidFill>
                  <a:srgbClr val="EB621E"/>
                </a:solidFill>
                <a:latin typeface="Arial"/>
                <a:cs typeface="Arial"/>
              </a:rPr>
              <a:t>Study</a:t>
            </a:r>
            <a:r>
              <a:rPr sz="4800" spc="-555" dirty="0">
                <a:solidFill>
                  <a:srgbClr val="EB621E"/>
                </a:solidFill>
                <a:latin typeface="Arial"/>
                <a:cs typeface="Arial"/>
              </a:rPr>
              <a:t> </a:t>
            </a:r>
            <a:r>
              <a:rPr sz="4800" spc="-125" dirty="0">
                <a:solidFill>
                  <a:srgbClr val="EB621E"/>
                </a:solidFill>
                <a:latin typeface="Arial"/>
                <a:cs typeface="Arial"/>
              </a:rPr>
              <a:t>Abroad</a:t>
            </a:r>
            <a:r>
              <a:rPr sz="4800" spc="-900" dirty="0">
                <a:solidFill>
                  <a:srgbClr val="EB621E"/>
                </a:solidFill>
                <a:latin typeface="Arial"/>
                <a:cs typeface="Arial"/>
              </a:rPr>
              <a:t> </a:t>
            </a:r>
            <a:r>
              <a:rPr sz="4800" spc="-45" dirty="0">
                <a:solidFill>
                  <a:srgbClr val="EB621E"/>
                </a:solidFill>
                <a:latin typeface="Arial"/>
                <a:cs typeface="Arial"/>
              </a:rPr>
              <a:t>Information  </a:t>
            </a:r>
            <a:r>
              <a:rPr sz="4800" spc="-190" dirty="0">
                <a:solidFill>
                  <a:srgbClr val="EB621E"/>
                </a:solidFill>
                <a:latin typeface="Arial"/>
                <a:cs typeface="Arial"/>
              </a:rPr>
              <a:t>Evening</a:t>
            </a:r>
            <a:endParaRPr sz="4800" dirty="0">
              <a:latin typeface="Arial"/>
              <a:cs typeface="Arial"/>
            </a:endParaRPr>
          </a:p>
          <a:p>
            <a:pPr marL="765810" marR="762635" indent="55880" algn="ctr">
              <a:lnSpc>
                <a:spcPct val="100000"/>
              </a:lnSpc>
              <a:spcBef>
                <a:spcPts val="5"/>
              </a:spcBef>
            </a:pPr>
            <a:r>
              <a:rPr sz="4800" spc="-100" dirty="0" smtClean="0">
                <a:solidFill>
                  <a:srgbClr val="EB621E"/>
                </a:solidFill>
                <a:latin typeface="Arial"/>
                <a:cs typeface="Arial"/>
              </a:rPr>
              <a:t>1</a:t>
            </a:r>
            <a:r>
              <a:rPr lang="en-GB" sz="4800" spc="-100" dirty="0" smtClean="0">
                <a:solidFill>
                  <a:srgbClr val="EB621E"/>
                </a:solidFill>
                <a:latin typeface="Arial"/>
                <a:cs typeface="Arial"/>
              </a:rPr>
              <a:t>2</a:t>
            </a:r>
            <a:r>
              <a:rPr sz="4800" spc="-100" dirty="0" smtClean="0">
                <a:solidFill>
                  <a:srgbClr val="EB621E"/>
                </a:solidFill>
                <a:latin typeface="Arial"/>
                <a:cs typeface="Arial"/>
              </a:rPr>
              <a:t> </a:t>
            </a:r>
            <a:r>
              <a:rPr sz="4800" spc="-130" dirty="0">
                <a:solidFill>
                  <a:srgbClr val="EB621E"/>
                </a:solidFill>
                <a:latin typeface="Arial"/>
                <a:cs typeface="Arial"/>
              </a:rPr>
              <a:t>November </a:t>
            </a:r>
            <a:r>
              <a:rPr sz="4800" spc="-330" dirty="0" smtClean="0">
                <a:solidFill>
                  <a:srgbClr val="EB621E"/>
                </a:solidFill>
                <a:latin typeface="Arial"/>
                <a:cs typeface="Arial"/>
              </a:rPr>
              <a:t>201</a:t>
            </a:r>
            <a:r>
              <a:rPr lang="en-GB" sz="4800" spc="-330" dirty="0" smtClean="0">
                <a:solidFill>
                  <a:srgbClr val="EB621E"/>
                </a:solidFill>
                <a:latin typeface="Arial"/>
                <a:cs typeface="Arial"/>
              </a:rPr>
              <a:t>9</a:t>
            </a:r>
            <a:r>
              <a:rPr sz="4800" spc="-330" dirty="0" smtClean="0">
                <a:solidFill>
                  <a:srgbClr val="EB621E"/>
                </a:solidFill>
                <a:latin typeface="Arial"/>
                <a:cs typeface="Arial"/>
              </a:rPr>
              <a:t>  </a:t>
            </a:r>
            <a:r>
              <a:rPr lang="en-GB" sz="4800" spc="-165" dirty="0">
                <a:solidFill>
                  <a:srgbClr val="EB621E"/>
                </a:solidFill>
                <a:latin typeface="Arial"/>
                <a:cs typeface="Arial"/>
              </a:rPr>
              <a:t>F</a:t>
            </a:r>
            <a:r>
              <a:rPr lang="en-GB" sz="4800" spc="-165" dirty="0" smtClean="0">
                <a:solidFill>
                  <a:srgbClr val="EB621E"/>
                </a:solidFill>
                <a:latin typeface="Arial"/>
                <a:cs typeface="Arial"/>
              </a:rPr>
              <a:t>ounders </a:t>
            </a:r>
            <a:r>
              <a:rPr lang="en-GB" sz="4800" spc="-165" dirty="0">
                <a:solidFill>
                  <a:srgbClr val="EB621E"/>
                </a:solidFill>
                <a:latin typeface="Arial"/>
                <a:cs typeface="Arial"/>
              </a:rPr>
              <a:t>L</a:t>
            </a:r>
            <a:r>
              <a:rPr lang="en-GB" sz="4800" spc="-165" dirty="0" smtClean="0">
                <a:solidFill>
                  <a:srgbClr val="EB621E"/>
                </a:solidFill>
                <a:latin typeface="Arial"/>
                <a:cs typeface="Arial"/>
              </a:rPr>
              <a:t>ecture Theatre</a:t>
            </a:r>
            <a:endParaRPr sz="4800" dirty="0">
              <a:latin typeface="Arial"/>
              <a:cs typeface="Arial"/>
            </a:endParaRPr>
          </a:p>
        </p:txBody>
      </p:sp>
    </p:spTree>
    <p:extLst>
      <p:ext uri="{BB962C8B-B14F-4D97-AF65-F5344CB8AC3E}">
        <p14:creationId xmlns:p14="http://schemas.microsoft.com/office/powerpoint/2010/main" val="1435589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606" y="155829"/>
            <a:ext cx="8293100" cy="3275897"/>
          </a:xfrm>
          <a:prstGeom prst="rect">
            <a:avLst/>
          </a:prstGeom>
        </p:spPr>
        <p:txBody>
          <a:bodyPr vert="horz" wrap="square" lIns="0" tIns="13335" rIns="0" bIns="0" rtlCol="0">
            <a:spAutoFit/>
          </a:bodyPr>
          <a:lstStyle/>
          <a:p>
            <a:pPr marL="12700" algn="just">
              <a:lnSpc>
                <a:spcPct val="100000"/>
              </a:lnSpc>
              <a:spcBef>
                <a:spcPts val="105"/>
              </a:spcBef>
            </a:pPr>
            <a:r>
              <a:rPr sz="1600" b="1" spc="-15" dirty="0">
                <a:solidFill>
                  <a:srgbClr val="EB621E"/>
                </a:solidFill>
                <a:latin typeface="Arial"/>
                <a:cs typeface="Arial"/>
              </a:rPr>
              <a:t>No</a:t>
            </a:r>
            <a:r>
              <a:rPr sz="1600" b="1" spc="-185" dirty="0">
                <a:solidFill>
                  <a:srgbClr val="EB621E"/>
                </a:solidFill>
                <a:latin typeface="Arial"/>
                <a:cs typeface="Arial"/>
              </a:rPr>
              <a:t> </a:t>
            </a:r>
            <a:r>
              <a:rPr sz="1600" b="1" spc="-20" dirty="0">
                <a:solidFill>
                  <a:srgbClr val="EB621E"/>
                </a:solidFill>
                <a:latin typeface="Arial"/>
                <a:cs typeface="Arial"/>
              </a:rPr>
              <a:t>tuition</a:t>
            </a:r>
            <a:r>
              <a:rPr sz="1600" b="1" spc="-275" dirty="0">
                <a:solidFill>
                  <a:srgbClr val="EB621E"/>
                </a:solidFill>
                <a:latin typeface="Arial"/>
                <a:cs typeface="Arial"/>
              </a:rPr>
              <a:t> </a:t>
            </a:r>
            <a:r>
              <a:rPr sz="1600" b="1" spc="-75" dirty="0">
                <a:solidFill>
                  <a:srgbClr val="EB621E"/>
                </a:solidFill>
                <a:latin typeface="Arial"/>
                <a:cs typeface="Arial"/>
              </a:rPr>
              <a:t>fees</a:t>
            </a:r>
            <a:r>
              <a:rPr sz="1600" b="1" spc="-165" dirty="0">
                <a:solidFill>
                  <a:srgbClr val="EB621E"/>
                </a:solidFill>
                <a:latin typeface="Arial"/>
                <a:cs typeface="Arial"/>
              </a:rPr>
              <a:t> </a:t>
            </a:r>
            <a:r>
              <a:rPr sz="1600" b="1" spc="-55" dirty="0">
                <a:solidFill>
                  <a:srgbClr val="EB621E"/>
                </a:solidFill>
                <a:latin typeface="Arial"/>
                <a:cs typeface="Arial"/>
              </a:rPr>
              <a:t>paid</a:t>
            </a:r>
            <a:r>
              <a:rPr sz="1600" b="1" spc="-250" dirty="0">
                <a:solidFill>
                  <a:srgbClr val="EB621E"/>
                </a:solidFill>
                <a:latin typeface="Arial"/>
                <a:cs typeface="Arial"/>
              </a:rPr>
              <a:t> </a:t>
            </a:r>
            <a:r>
              <a:rPr sz="1600" b="1" spc="-15" dirty="0">
                <a:solidFill>
                  <a:srgbClr val="EB621E"/>
                </a:solidFill>
                <a:latin typeface="Arial"/>
                <a:cs typeface="Arial"/>
              </a:rPr>
              <a:t>to</a:t>
            </a:r>
            <a:r>
              <a:rPr sz="1600" b="1" spc="-135" dirty="0">
                <a:solidFill>
                  <a:srgbClr val="EB621E"/>
                </a:solidFill>
                <a:latin typeface="Arial"/>
                <a:cs typeface="Arial"/>
              </a:rPr>
              <a:t> </a:t>
            </a:r>
            <a:r>
              <a:rPr sz="1600" b="1" spc="-20" dirty="0">
                <a:solidFill>
                  <a:srgbClr val="EB621E"/>
                </a:solidFill>
                <a:latin typeface="Arial"/>
                <a:cs typeface="Arial"/>
              </a:rPr>
              <a:t>the</a:t>
            </a:r>
            <a:r>
              <a:rPr sz="1600" b="1" spc="-140" dirty="0">
                <a:solidFill>
                  <a:srgbClr val="EB621E"/>
                </a:solidFill>
                <a:latin typeface="Arial"/>
                <a:cs typeface="Arial"/>
              </a:rPr>
              <a:t> </a:t>
            </a:r>
            <a:r>
              <a:rPr sz="1600" b="1" spc="-70" dirty="0">
                <a:solidFill>
                  <a:srgbClr val="EB621E"/>
                </a:solidFill>
                <a:latin typeface="Arial"/>
                <a:cs typeface="Arial"/>
              </a:rPr>
              <a:t>host</a:t>
            </a:r>
            <a:r>
              <a:rPr sz="1600" b="1" spc="-190" dirty="0">
                <a:solidFill>
                  <a:srgbClr val="EB621E"/>
                </a:solidFill>
                <a:latin typeface="Arial"/>
                <a:cs typeface="Arial"/>
              </a:rPr>
              <a:t> </a:t>
            </a:r>
            <a:r>
              <a:rPr sz="1600" b="1" spc="-85" dirty="0">
                <a:solidFill>
                  <a:srgbClr val="EB621E"/>
                </a:solidFill>
                <a:latin typeface="Arial"/>
                <a:cs typeface="Arial"/>
              </a:rPr>
              <a:t>university.</a:t>
            </a:r>
            <a:endParaRPr sz="1600" dirty="0">
              <a:latin typeface="Arial"/>
              <a:cs typeface="Arial"/>
            </a:endParaRPr>
          </a:p>
          <a:p>
            <a:pPr>
              <a:lnSpc>
                <a:spcPct val="100000"/>
              </a:lnSpc>
              <a:spcBef>
                <a:spcPts val="15"/>
              </a:spcBef>
            </a:pPr>
            <a:endParaRPr sz="1700" dirty="0">
              <a:latin typeface="Times New Roman"/>
              <a:cs typeface="Times New Roman"/>
            </a:endParaRPr>
          </a:p>
          <a:p>
            <a:pPr marL="12700" algn="just">
              <a:lnSpc>
                <a:spcPct val="100000"/>
              </a:lnSpc>
              <a:spcBef>
                <a:spcPts val="5"/>
              </a:spcBef>
            </a:pPr>
            <a:r>
              <a:rPr sz="1600" b="1" spc="-45" dirty="0">
                <a:solidFill>
                  <a:srgbClr val="EB621E"/>
                </a:solidFill>
                <a:latin typeface="Arial"/>
                <a:cs typeface="Arial"/>
              </a:rPr>
              <a:t>Normally</a:t>
            </a:r>
            <a:r>
              <a:rPr sz="1600" b="1" spc="-260" dirty="0">
                <a:solidFill>
                  <a:srgbClr val="EB621E"/>
                </a:solidFill>
                <a:latin typeface="Arial"/>
                <a:cs typeface="Arial"/>
              </a:rPr>
              <a:t> </a:t>
            </a:r>
            <a:r>
              <a:rPr sz="1600" b="1" spc="-85" dirty="0">
                <a:solidFill>
                  <a:srgbClr val="EB621E"/>
                </a:solidFill>
                <a:latin typeface="Arial"/>
                <a:cs typeface="Arial"/>
              </a:rPr>
              <a:t>reduced</a:t>
            </a:r>
            <a:r>
              <a:rPr sz="1600" b="1" spc="-275" dirty="0">
                <a:solidFill>
                  <a:srgbClr val="EB621E"/>
                </a:solidFill>
                <a:latin typeface="Arial"/>
                <a:cs typeface="Arial"/>
              </a:rPr>
              <a:t> </a:t>
            </a:r>
            <a:r>
              <a:rPr sz="1600" b="1" spc="-35" dirty="0">
                <a:solidFill>
                  <a:srgbClr val="EB621E"/>
                </a:solidFill>
                <a:latin typeface="Arial"/>
                <a:cs typeface="Arial"/>
              </a:rPr>
              <a:t>or</a:t>
            </a:r>
            <a:r>
              <a:rPr sz="1600" b="1" spc="-210" dirty="0">
                <a:solidFill>
                  <a:srgbClr val="EB621E"/>
                </a:solidFill>
                <a:latin typeface="Arial"/>
                <a:cs typeface="Arial"/>
              </a:rPr>
              <a:t> </a:t>
            </a:r>
            <a:r>
              <a:rPr sz="1600" b="1" spc="-45" dirty="0">
                <a:solidFill>
                  <a:srgbClr val="EB621E"/>
                </a:solidFill>
                <a:latin typeface="Arial"/>
                <a:cs typeface="Arial"/>
              </a:rPr>
              <a:t>no</a:t>
            </a:r>
            <a:r>
              <a:rPr sz="1600" b="1" spc="-229" dirty="0">
                <a:solidFill>
                  <a:srgbClr val="EB621E"/>
                </a:solidFill>
                <a:latin typeface="Arial"/>
                <a:cs typeface="Arial"/>
              </a:rPr>
              <a:t> </a:t>
            </a:r>
            <a:r>
              <a:rPr sz="1600" b="1" spc="-75" dirty="0">
                <a:solidFill>
                  <a:srgbClr val="EB621E"/>
                </a:solidFill>
                <a:latin typeface="Arial"/>
                <a:cs typeface="Arial"/>
              </a:rPr>
              <a:t>fees</a:t>
            </a:r>
            <a:r>
              <a:rPr sz="1600" b="1" spc="-215" dirty="0">
                <a:solidFill>
                  <a:srgbClr val="EB621E"/>
                </a:solidFill>
                <a:latin typeface="Arial"/>
                <a:cs typeface="Arial"/>
              </a:rPr>
              <a:t> </a:t>
            </a:r>
            <a:r>
              <a:rPr sz="1600" b="1" spc="-55" dirty="0">
                <a:solidFill>
                  <a:srgbClr val="EB621E"/>
                </a:solidFill>
                <a:latin typeface="Arial"/>
                <a:cs typeface="Arial"/>
              </a:rPr>
              <a:t>paid</a:t>
            </a:r>
            <a:r>
              <a:rPr sz="1600" b="1" spc="-250" dirty="0">
                <a:solidFill>
                  <a:srgbClr val="EB621E"/>
                </a:solidFill>
                <a:latin typeface="Arial"/>
                <a:cs typeface="Arial"/>
              </a:rPr>
              <a:t> </a:t>
            </a:r>
            <a:r>
              <a:rPr sz="1600" b="1" spc="-15" dirty="0">
                <a:solidFill>
                  <a:srgbClr val="EB621E"/>
                </a:solidFill>
                <a:latin typeface="Arial"/>
                <a:cs typeface="Arial"/>
              </a:rPr>
              <a:t>to</a:t>
            </a:r>
            <a:r>
              <a:rPr sz="1600" b="1" spc="-110" dirty="0">
                <a:solidFill>
                  <a:srgbClr val="EB621E"/>
                </a:solidFill>
                <a:latin typeface="Arial"/>
                <a:cs typeface="Arial"/>
              </a:rPr>
              <a:t> </a:t>
            </a:r>
            <a:r>
              <a:rPr sz="1600" b="1" spc="-95" dirty="0">
                <a:solidFill>
                  <a:srgbClr val="EB621E"/>
                </a:solidFill>
                <a:latin typeface="Arial"/>
                <a:cs typeface="Arial"/>
              </a:rPr>
              <a:t>Royal</a:t>
            </a:r>
            <a:r>
              <a:rPr sz="1600" b="1" spc="-150" dirty="0">
                <a:solidFill>
                  <a:srgbClr val="EB621E"/>
                </a:solidFill>
                <a:latin typeface="Arial"/>
                <a:cs typeface="Arial"/>
              </a:rPr>
              <a:t> </a:t>
            </a:r>
            <a:r>
              <a:rPr sz="1600" b="1" spc="-85" dirty="0">
                <a:solidFill>
                  <a:srgbClr val="EB621E"/>
                </a:solidFill>
                <a:latin typeface="Arial"/>
                <a:cs typeface="Arial"/>
              </a:rPr>
              <a:t>Holloway.</a:t>
            </a:r>
            <a:endParaRPr sz="1600" dirty="0">
              <a:latin typeface="Arial"/>
              <a:cs typeface="Arial"/>
            </a:endParaRPr>
          </a:p>
          <a:p>
            <a:pPr>
              <a:lnSpc>
                <a:spcPct val="100000"/>
              </a:lnSpc>
              <a:spcBef>
                <a:spcPts val="35"/>
              </a:spcBef>
            </a:pPr>
            <a:endParaRPr sz="1700" dirty="0">
              <a:latin typeface="Times New Roman"/>
              <a:cs typeface="Times New Roman"/>
            </a:endParaRPr>
          </a:p>
          <a:p>
            <a:pPr marL="12700" algn="just">
              <a:lnSpc>
                <a:spcPct val="100000"/>
              </a:lnSpc>
            </a:pPr>
            <a:r>
              <a:rPr sz="1600" b="1" spc="-75" dirty="0">
                <a:solidFill>
                  <a:srgbClr val="EB621E"/>
                </a:solidFill>
                <a:latin typeface="Arial"/>
                <a:cs typeface="Arial"/>
              </a:rPr>
              <a:t>However,</a:t>
            </a:r>
            <a:r>
              <a:rPr sz="1600" b="1" spc="-145" dirty="0">
                <a:solidFill>
                  <a:srgbClr val="EB621E"/>
                </a:solidFill>
                <a:latin typeface="Arial"/>
                <a:cs typeface="Arial"/>
              </a:rPr>
              <a:t> </a:t>
            </a:r>
            <a:r>
              <a:rPr sz="1600" b="1" spc="-85" dirty="0">
                <a:solidFill>
                  <a:srgbClr val="EB621E"/>
                </a:solidFill>
                <a:latin typeface="Arial"/>
                <a:cs typeface="Arial"/>
              </a:rPr>
              <a:t>students</a:t>
            </a:r>
            <a:r>
              <a:rPr sz="1600" b="1" spc="-125" dirty="0">
                <a:solidFill>
                  <a:srgbClr val="EB621E"/>
                </a:solidFill>
                <a:latin typeface="Arial"/>
                <a:cs typeface="Arial"/>
              </a:rPr>
              <a:t> </a:t>
            </a:r>
            <a:r>
              <a:rPr sz="1600" b="1" spc="-50" dirty="0">
                <a:solidFill>
                  <a:srgbClr val="EB621E"/>
                </a:solidFill>
                <a:latin typeface="Arial"/>
                <a:cs typeface="Arial"/>
              </a:rPr>
              <a:t>are</a:t>
            </a:r>
            <a:r>
              <a:rPr sz="1600" b="1" spc="-160" dirty="0">
                <a:solidFill>
                  <a:srgbClr val="EB621E"/>
                </a:solidFill>
                <a:latin typeface="Arial"/>
                <a:cs typeface="Arial"/>
              </a:rPr>
              <a:t> </a:t>
            </a:r>
            <a:r>
              <a:rPr sz="1600" b="1" spc="-55" dirty="0">
                <a:solidFill>
                  <a:srgbClr val="EB621E"/>
                </a:solidFill>
                <a:latin typeface="Arial"/>
                <a:cs typeface="Arial"/>
              </a:rPr>
              <a:t>liable</a:t>
            </a:r>
            <a:r>
              <a:rPr sz="1600" b="1" spc="-180" dirty="0">
                <a:solidFill>
                  <a:srgbClr val="EB621E"/>
                </a:solidFill>
                <a:latin typeface="Arial"/>
                <a:cs typeface="Arial"/>
              </a:rPr>
              <a:t> </a:t>
            </a:r>
            <a:r>
              <a:rPr sz="1600" b="1" spc="-35" dirty="0">
                <a:solidFill>
                  <a:srgbClr val="EB621E"/>
                </a:solidFill>
                <a:latin typeface="Arial"/>
                <a:cs typeface="Arial"/>
              </a:rPr>
              <a:t>for</a:t>
            </a:r>
            <a:r>
              <a:rPr sz="1600" b="1" spc="-180" dirty="0">
                <a:solidFill>
                  <a:srgbClr val="EB621E"/>
                </a:solidFill>
                <a:latin typeface="Arial"/>
                <a:cs typeface="Arial"/>
              </a:rPr>
              <a:t> </a:t>
            </a:r>
            <a:r>
              <a:rPr sz="1600" b="1" spc="-30" dirty="0">
                <a:solidFill>
                  <a:srgbClr val="EB621E"/>
                </a:solidFill>
                <a:latin typeface="Arial"/>
                <a:cs typeface="Arial"/>
              </a:rPr>
              <a:t>all</a:t>
            </a:r>
            <a:r>
              <a:rPr sz="1600" b="1" spc="-195" dirty="0">
                <a:solidFill>
                  <a:srgbClr val="EB621E"/>
                </a:solidFill>
                <a:latin typeface="Arial"/>
                <a:cs typeface="Arial"/>
              </a:rPr>
              <a:t> </a:t>
            </a:r>
            <a:r>
              <a:rPr sz="1600" b="1" spc="-40" dirty="0">
                <a:solidFill>
                  <a:srgbClr val="EB621E"/>
                </a:solidFill>
                <a:latin typeface="Arial"/>
                <a:cs typeface="Arial"/>
              </a:rPr>
              <a:t>living,</a:t>
            </a:r>
            <a:r>
              <a:rPr sz="1600" b="1" spc="-210" dirty="0">
                <a:solidFill>
                  <a:srgbClr val="EB621E"/>
                </a:solidFill>
                <a:latin typeface="Arial"/>
                <a:cs typeface="Arial"/>
              </a:rPr>
              <a:t> </a:t>
            </a:r>
            <a:r>
              <a:rPr sz="1600" b="1" spc="-45" dirty="0">
                <a:solidFill>
                  <a:srgbClr val="EB621E"/>
                </a:solidFill>
                <a:latin typeface="Arial"/>
                <a:cs typeface="Arial"/>
              </a:rPr>
              <a:t>travel</a:t>
            </a:r>
            <a:r>
              <a:rPr sz="1600" b="1" spc="-165" dirty="0">
                <a:solidFill>
                  <a:srgbClr val="EB621E"/>
                </a:solidFill>
                <a:latin typeface="Arial"/>
                <a:cs typeface="Arial"/>
              </a:rPr>
              <a:t> </a:t>
            </a:r>
            <a:r>
              <a:rPr sz="1600" b="1" spc="-65" dirty="0">
                <a:solidFill>
                  <a:srgbClr val="EB621E"/>
                </a:solidFill>
                <a:latin typeface="Arial"/>
                <a:cs typeface="Arial"/>
              </a:rPr>
              <a:t>and</a:t>
            </a:r>
            <a:r>
              <a:rPr sz="1600" b="1" spc="-200" dirty="0">
                <a:solidFill>
                  <a:srgbClr val="EB621E"/>
                </a:solidFill>
                <a:latin typeface="Arial"/>
                <a:cs typeface="Arial"/>
              </a:rPr>
              <a:t> </a:t>
            </a:r>
            <a:r>
              <a:rPr sz="1600" b="1" spc="-85" dirty="0">
                <a:solidFill>
                  <a:srgbClr val="EB621E"/>
                </a:solidFill>
                <a:latin typeface="Arial"/>
                <a:cs typeface="Arial"/>
              </a:rPr>
              <a:t>insurancecosts</a:t>
            </a:r>
            <a:r>
              <a:rPr sz="1600" b="1" spc="-285" dirty="0">
                <a:solidFill>
                  <a:srgbClr val="EB621E"/>
                </a:solidFill>
                <a:latin typeface="Arial"/>
                <a:cs typeface="Arial"/>
              </a:rPr>
              <a:t> </a:t>
            </a:r>
            <a:r>
              <a:rPr sz="1600" b="1" spc="-60" dirty="0">
                <a:solidFill>
                  <a:srgbClr val="EB621E"/>
                </a:solidFill>
                <a:latin typeface="Arial"/>
                <a:cs typeface="Arial"/>
              </a:rPr>
              <a:t>during</a:t>
            </a:r>
            <a:r>
              <a:rPr sz="1600" b="1" spc="-295" dirty="0">
                <a:solidFill>
                  <a:srgbClr val="EB621E"/>
                </a:solidFill>
                <a:latin typeface="Arial"/>
                <a:cs typeface="Arial"/>
              </a:rPr>
              <a:t> </a:t>
            </a:r>
            <a:r>
              <a:rPr sz="1600" b="1" spc="-40" dirty="0">
                <a:solidFill>
                  <a:srgbClr val="EB621E"/>
                </a:solidFill>
                <a:latin typeface="Arial"/>
                <a:cs typeface="Arial"/>
              </a:rPr>
              <a:t>their</a:t>
            </a:r>
            <a:r>
              <a:rPr sz="1600" b="1" spc="-120" dirty="0">
                <a:solidFill>
                  <a:srgbClr val="EB621E"/>
                </a:solidFill>
                <a:latin typeface="Arial"/>
                <a:cs typeface="Arial"/>
              </a:rPr>
              <a:t> </a:t>
            </a:r>
            <a:r>
              <a:rPr sz="1600" b="1" spc="-15" dirty="0">
                <a:solidFill>
                  <a:srgbClr val="EB621E"/>
                </a:solidFill>
                <a:latin typeface="Arial"/>
                <a:cs typeface="Arial"/>
              </a:rPr>
              <a:t>time</a:t>
            </a:r>
            <a:r>
              <a:rPr sz="1600" b="1" spc="-185" dirty="0">
                <a:solidFill>
                  <a:srgbClr val="EB621E"/>
                </a:solidFill>
                <a:latin typeface="Arial"/>
                <a:cs typeface="Arial"/>
              </a:rPr>
              <a:t> </a:t>
            </a:r>
            <a:r>
              <a:rPr sz="1600" b="1" spc="-90" dirty="0">
                <a:solidFill>
                  <a:srgbClr val="EB621E"/>
                </a:solidFill>
                <a:latin typeface="Arial"/>
                <a:cs typeface="Arial"/>
              </a:rPr>
              <a:t>overseas.</a:t>
            </a:r>
            <a:endParaRPr sz="1600" dirty="0">
              <a:latin typeface="Arial"/>
              <a:cs typeface="Arial"/>
            </a:endParaRPr>
          </a:p>
          <a:p>
            <a:pPr>
              <a:lnSpc>
                <a:spcPct val="100000"/>
              </a:lnSpc>
              <a:spcBef>
                <a:spcPts val="15"/>
              </a:spcBef>
            </a:pPr>
            <a:endParaRPr sz="1700" dirty="0">
              <a:latin typeface="Times New Roman"/>
              <a:cs typeface="Times New Roman"/>
            </a:endParaRPr>
          </a:p>
          <a:p>
            <a:pPr marL="12700" algn="just">
              <a:lnSpc>
                <a:spcPct val="100000"/>
              </a:lnSpc>
            </a:pPr>
            <a:r>
              <a:rPr sz="1600" b="1" spc="-5" dirty="0">
                <a:solidFill>
                  <a:srgbClr val="EB621E"/>
                </a:solidFill>
                <a:latin typeface="Arial"/>
                <a:cs typeface="Arial"/>
              </a:rPr>
              <a:t>If</a:t>
            </a:r>
            <a:r>
              <a:rPr sz="1600" b="1" spc="-120" dirty="0">
                <a:solidFill>
                  <a:srgbClr val="EB621E"/>
                </a:solidFill>
                <a:latin typeface="Arial"/>
                <a:cs typeface="Arial"/>
              </a:rPr>
              <a:t> </a:t>
            </a:r>
            <a:r>
              <a:rPr sz="1600" b="1" spc="-90" dirty="0">
                <a:solidFill>
                  <a:srgbClr val="EB621E"/>
                </a:solidFill>
                <a:latin typeface="Arial"/>
                <a:cs typeface="Arial"/>
              </a:rPr>
              <a:t>you</a:t>
            </a:r>
            <a:r>
              <a:rPr sz="1600" b="1" spc="-150" dirty="0">
                <a:solidFill>
                  <a:srgbClr val="EB621E"/>
                </a:solidFill>
                <a:latin typeface="Arial"/>
                <a:cs typeface="Arial"/>
              </a:rPr>
              <a:t> </a:t>
            </a:r>
            <a:r>
              <a:rPr sz="1600" b="1" spc="-50" dirty="0">
                <a:solidFill>
                  <a:srgbClr val="EB621E"/>
                </a:solidFill>
                <a:latin typeface="Arial"/>
                <a:cs typeface="Arial"/>
              </a:rPr>
              <a:t>are</a:t>
            </a:r>
            <a:r>
              <a:rPr sz="1600" b="1" spc="-155" dirty="0">
                <a:solidFill>
                  <a:srgbClr val="EB621E"/>
                </a:solidFill>
                <a:latin typeface="Arial"/>
                <a:cs typeface="Arial"/>
              </a:rPr>
              <a:t> </a:t>
            </a:r>
            <a:r>
              <a:rPr sz="1600" b="1" spc="-70" dirty="0">
                <a:solidFill>
                  <a:srgbClr val="EB621E"/>
                </a:solidFill>
                <a:latin typeface="Arial"/>
                <a:cs typeface="Arial"/>
              </a:rPr>
              <a:t>interested</a:t>
            </a:r>
            <a:r>
              <a:rPr sz="1600" b="1" spc="-50" dirty="0">
                <a:solidFill>
                  <a:srgbClr val="EB621E"/>
                </a:solidFill>
                <a:latin typeface="Arial"/>
                <a:cs typeface="Arial"/>
              </a:rPr>
              <a:t> </a:t>
            </a:r>
            <a:r>
              <a:rPr sz="1600" b="1" spc="-30" dirty="0">
                <a:solidFill>
                  <a:srgbClr val="EB621E"/>
                </a:solidFill>
                <a:latin typeface="Arial"/>
                <a:cs typeface="Arial"/>
              </a:rPr>
              <a:t>in</a:t>
            </a:r>
            <a:r>
              <a:rPr sz="1600" b="1" spc="-200" dirty="0">
                <a:solidFill>
                  <a:srgbClr val="EB621E"/>
                </a:solidFill>
                <a:latin typeface="Arial"/>
                <a:cs typeface="Arial"/>
              </a:rPr>
              <a:t> </a:t>
            </a:r>
            <a:r>
              <a:rPr sz="1600" b="1" spc="-75" dirty="0">
                <a:solidFill>
                  <a:srgbClr val="EB621E"/>
                </a:solidFill>
                <a:latin typeface="Arial"/>
                <a:cs typeface="Arial"/>
              </a:rPr>
              <a:t>studying</a:t>
            </a:r>
            <a:r>
              <a:rPr sz="1600" b="1" spc="-225" dirty="0">
                <a:solidFill>
                  <a:srgbClr val="EB621E"/>
                </a:solidFill>
                <a:latin typeface="Arial"/>
                <a:cs typeface="Arial"/>
              </a:rPr>
              <a:t> </a:t>
            </a:r>
            <a:r>
              <a:rPr sz="1600" b="1" spc="-80" dirty="0">
                <a:solidFill>
                  <a:srgbClr val="EB621E"/>
                </a:solidFill>
                <a:latin typeface="Arial"/>
                <a:cs typeface="Arial"/>
              </a:rPr>
              <a:t>abroad</a:t>
            </a:r>
            <a:r>
              <a:rPr sz="1600" b="1" spc="-155" dirty="0">
                <a:solidFill>
                  <a:srgbClr val="EB621E"/>
                </a:solidFill>
                <a:latin typeface="Arial"/>
                <a:cs typeface="Arial"/>
              </a:rPr>
              <a:t> </a:t>
            </a:r>
            <a:r>
              <a:rPr sz="1600" b="1" spc="-30" dirty="0">
                <a:solidFill>
                  <a:srgbClr val="EB621E"/>
                </a:solidFill>
                <a:latin typeface="Arial"/>
                <a:cs typeface="Arial"/>
              </a:rPr>
              <a:t>in</a:t>
            </a:r>
            <a:r>
              <a:rPr sz="1600" b="1" spc="-175" dirty="0">
                <a:solidFill>
                  <a:srgbClr val="EB621E"/>
                </a:solidFill>
                <a:latin typeface="Arial"/>
                <a:cs typeface="Arial"/>
              </a:rPr>
              <a:t> </a:t>
            </a:r>
            <a:r>
              <a:rPr sz="1600" b="1" spc="-30" dirty="0">
                <a:solidFill>
                  <a:srgbClr val="EB621E"/>
                </a:solidFill>
                <a:latin typeface="Arial"/>
                <a:cs typeface="Arial"/>
              </a:rPr>
              <a:t>Canada,</a:t>
            </a:r>
            <a:r>
              <a:rPr sz="1600" b="1" spc="-120" dirty="0">
                <a:solidFill>
                  <a:srgbClr val="EB621E"/>
                </a:solidFill>
                <a:latin typeface="Arial"/>
                <a:cs typeface="Arial"/>
              </a:rPr>
              <a:t> </a:t>
            </a:r>
            <a:r>
              <a:rPr sz="1600" b="1" spc="-20" dirty="0">
                <a:solidFill>
                  <a:srgbClr val="EB621E"/>
                </a:solidFill>
                <a:latin typeface="Arial"/>
                <a:cs typeface="Arial"/>
              </a:rPr>
              <a:t>the</a:t>
            </a:r>
            <a:r>
              <a:rPr sz="1600" b="1" spc="-105" dirty="0">
                <a:solidFill>
                  <a:srgbClr val="EB621E"/>
                </a:solidFill>
                <a:latin typeface="Arial"/>
                <a:cs typeface="Arial"/>
              </a:rPr>
              <a:t> </a:t>
            </a:r>
            <a:r>
              <a:rPr sz="1600" b="1" spc="-50" dirty="0">
                <a:solidFill>
                  <a:srgbClr val="EB621E"/>
                </a:solidFill>
                <a:latin typeface="Arial"/>
                <a:cs typeface="Arial"/>
              </a:rPr>
              <a:t>US</a:t>
            </a:r>
            <a:r>
              <a:rPr sz="1600" b="1" spc="-200" dirty="0">
                <a:solidFill>
                  <a:srgbClr val="EB621E"/>
                </a:solidFill>
                <a:latin typeface="Arial"/>
                <a:cs typeface="Arial"/>
              </a:rPr>
              <a:t> </a:t>
            </a:r>
            <a:r>
              <a:rPr sz="1600" b="1" spc="-35" dirty="0">
                <a:solidFill>
                  <a:srgbClr val="EB621E"/>
                </a:solidFill>
                <a:latin typeface="Arial"/>
                <a:cs typeface="Arial"/>
              </a:rPr>
              <a:t>or</a:t>
            </a:r>
            <a:r>
              <a:rPr sz="1600" b="1" spc="-250" dirty="0">
                <a:solidFill>
                  <a:srgbClr val="EB621E"/>
                </a:solidFill>
                <a:latin typeface="Arial"/>
                <a:cs typeface="Arial"/>
              </a:rPr>
              <a:t> </a:t>
            </a:r>
            <a:r>
              <a:rPr sz="1600" b="1" spc="-80" dirty="0">
                <a:solidFill>
                  <a:srgbClr val="EB621E"/>
                </a:solidFill>
                <a:latin typeface="Arial"/>
                <a:cs typeface="Arial"/>
              </a:rPr>
              <a:t>Japan,</a:t>
            </a:r>
            <a:r>
              <a:rPr sz="1600" b="1" spc="-165" dirty="0">
                <a:solidFill>
                  <a:srgbClr val="EB621E"/>
                </a:solidFill>
                <a:latin typeface="Arial"/>
                <a:cs typeface="Arial"/>
              </a:rPr>
              <a:t> </a:t>
            </a:r>
            <a:r>
              <a:rPr sz="1600" b="1" spc="-35" dirty="0" smtClean="0">
                <a:solidFill>
                  <a:srgbClr val="EB621E"/>
                </a:solidFill>
                <a:latin typeface="Arial"/>
                <a:cs typeface="Arial"/>
              </a:rPr>
              <a:t>be</a:t>
            </a:r>
            <a:r>
              <a:rPr sz="1600" b="1" spc="-210" dirty="0" smtClean="0">
                <a:solidFill>
                  <a:srgbClr val="EB621E"/>
                </a:solidFill>
                <a:latin typeface="Arial"/>
                <a:cs typeface="Arial"/>
              </a:rPr>
              <a:t> </a:t>
            </a:r>
            <a:r>
              <a:rPr sz="1600" b="1" spc="-55" dirty="0">
                <a:solidFill>
                  <a:srgbClr val="EB621E"/>
                </a:solidFill>
                <a:latin typeface="Arial"/>
                <a:cs typeface="Arial"/>
              </a:rPr>
              <a:t>aware</a:t>
            </a:r>
            <a:r>
              <a:rPr sz="1600" b="1" spc="-180" dirty="0">
                <a:solidFill>
                  <a:srgbClr val="EB621E"/>
                </a:solidFill>
                <a:latin typeface="Arial"/>
                <a:cs typeface="Arial"/>
              </a:rPr>
              <a:t> </a:t>
            </a:r>
            <a:r>
              <a:rPr sz="1600" b="1" spc="-5" dirty="0">
                <a:solidFill>
                  <a:srgbClr val="EB621E"/>
                </a:solidFill>
                <a:latin typeface="Arial"/>
                <a:cs typeface="Arial"/>
              </a:rPr>
              <a:t>that,</a:t>
            </a:r>
            <a:r>
              <a:rPr sz="1600" b="1" spc="-95" dirty="0">
                <a:solidFill>
                  <a:srgbClr val="EB621E"/>
                </a:solidFill>
                <a:latin typeface="Arial"/>
                <a:cs typeface="Arial"/>
              </a:rPr>
              <a:t> </a:t>
            </a:r>
            <a:r>
              <a:rPr sz="1600" b="1" spc="-15" dirty="0" smtClean="0">
                <a:solidFill>
                  <a:srgbClr val="EB621E"/>
                </a:solidFill>
                <a:latin typeface="Arial"/>
                <a:cs typeface="Arial"/>
              </a:rPr>
              <a:t>if</a:t>
            </a:r>
            <a:r>
              <a:rPr lang="en-GB" sz="1600" b="1" spc="-15" dirty="0" smtClean="0">
                <a:solidFill>
                  <a:srgbClr val="EB621E"/>
                </a:solidFill>
                <a:latin typeface="Arial"/>
                <a:cs typeface="Arial"/>
              </a:rPr>
              <a:t> </a:t>
            </a:r>
            <a:r>
              <a:rPr sz="1600" b="1" spc="-90" dirty="0" smtClean="0">
                <a:solidFill>
                  <a:srgbClr val="EB621E"/>
                </a:solidFill>
                <a:latin typeface="Arial"/>
                <a:cs typeface="Arial"/>
              </a:rPr>
              <a:t>you</a:t>
            </a:r>
            <a:r>
              <a:rPr sz="1600" b="1" spc="-130" dirty="0" smtClean="0">
                <a:solidFill>
                  <a:srgbClr val="EB621E"/>
                </a:solidFill>
                <a:latin typeface="Arial"/>
                <a:cs typeface="Arial"/>
              </a:rPr>
              <a:t> </a:t>
            </a:r>
            <a:r>
              <a:rPr sz="1600" b="1" spc="-60" dirty="0">
                <a:solidFill>
                  <a:srgbClr val="EB621E"/>
                </a:solidFill>
                <a:latin typeface="Arial"/>
                <a:cs typeface="Arial"/>
              </a:rPr>
              <a:t>require</a:t>
            </a:r>
            <a:r>
              <a:rPr sz="1600" b="1" spc="-260" dirty="0">
                <a:solidFill>
                  <a:srgbClr val="EB621E"/>
                </a:solidFill>
                <a:latin typeface="Arial"/>
                <a:cs typeface="Arial"/>
              </a:rPr>
              <a:t> </a:t>
            </a:r>
            <a:r>
              <a:rPr sz="1600" b="1" spc="5" dirty="0">
                <a:solidFill>
                  <a:srgbClr val="EB621E"/>
                </a:solidFill>
                <a:latin typeface="Arial"/>
                <a:cs typeface="Arial"/>
              </a:rPr>
              <a:t>a</a:t>
            </a:r>
            <a:r>
              <a:rPr sz="1600" b="1" spc="280" dirty="0">
                <a:solidFill>
                  <a:srgbClr val="EB621E"/>
                </a:solidFill>
                <a:latin typeface="Arial"/>
                <a:cs typeface="Arial"/>
              </a:rPr>
              <a:t> </a:t>
            </a:r>
            <a:r>
              <a:rPr sz="1600" b="1" spc="-65" dirty="0">
                <a:solidFill>
                  <a:srgbClr val="EB621E"/>
                </a:solidFill>
                <a:latin typeface="Arial"/>
                <a:cs typeface="Arial"/>
              </a:rPr>
              <a:t>student</a:t>
            </a:r>
            <a:r>
              <a:rPr sz="1600" b="1" spc="-85" dirty="0">
                <a:solidFill>
                  <a:srgbClr val="EB621E"/>
                </a:solidFill>
                <a:latin typeface="Arial"/>
                <a:cs typeface="Arial"/>
              </a:rPr>
              <a:t> </a:t>
            </a:r>
            <a:r>
              <a:rPr sz="1600" b="1" spc="-100" dirty="0">
                <a:solidFill>
                  <a:srgbClr val="EB621E"/>
                </a:solidFill>
                <a:latin typeface="Arial"/>
                <a:cs typeface="Arial"/>
              </a:rPr>
              <a:t>visa,</a:t>
            </a:r>
            <a:r>
              <a:rPr sz="1600" b="1" spc="-195" dirty="0">
                <a:solidFill>
                  <a:srgbClr val="EB621E"/>
                </a:solidFill>
                <a:latin typeface="Arial"/>
                <a:cs typeface="Arial"/>
              </a:rPr>
              <a:t> </a:t>
            </a:r>
            <a:r>
              <a:rPr sz="1600" b="1" spc="-90" dirty="0">
                <a:solidFill>
                  <a:srgbClr val="EB621E"/>
                </a:solidFill>
                <a:latin typeface="Arial"/>
                <a:cs typeface="Arial"/>
              </a:rPr>
              <a:t>you</a:t>
            </a:r>
            <a:r>
              <a:rPr sz="1600" b="1" spc="-105" dirty="0">
                <a:solidFill>
                  <a:srgbClr val="EB621E"/>
                </a:solidFill>
                <a:latin typeface="Arial"/>
                <a:cs typeface="Arial"/>
              </a:rPr>
              <a:t> </a:t>
            </a:r>
            <a:r>
              <a:rPr sz="1600" b="1" spc="-30" dirty="0">
                <a:solidFill>
                  <a:srgbClr val="EB621E"/>
                </a:solidFill>
                <a:latin typeface="Arial"/>
                <a:cs typeface="Arial"/>
              </a:rPr>
              <a:t>will</a:t>
            </a:r>
            <a:r>
              <a:rPr sz="1600" b="1" spc="-90" dirty="0">
                <a:solidFill>
                  <a:srgbClr val="EB621E"/>
                </a:solidFill>
                <a:latin typeface="Arial"/>
                <a:cs typeface="Arial"/>
              </a:rPr>
              <a:t> </a:t>
            </a:r>
            <a:r>
              <a:rPr sz="1600" b="1" spc="-35" dirty="0">
                <a:solidFill>
                  <a:srgbClr val="EB621E"/>
                </a:solidFill>
                <a:latin typeface="Arial"/>
                <a:cs typeface="Arial"/>
              </a:rPr>
              <a:t>be</a:t>
            </a:r>
            <a:r>
              <a:rPr sz="1600" b="1" spc="-190" dirty="0">
                <a:solidFill>
                  <a:srgbClr val="EB621E"/>
                </a:solidFill>
                <a:latin typeface="Arial"/>
                <a:cs typeface="Arial"/>
              </a:rPr>
              <a:t> </a:t>
            </a:r>
            <a:r>
              <a:rPr sz="1600" b="1" spc="-65" dirty="0">
                <a:solidFill>
                  <a:srgbClr val="EB621E"/>
                </a:solidFill>
                <a:latin typeface="Arial"/>
                <a:cs typeface="Arial"/>
              </a:rPr>
              <a:t>required</a:t>
            </a:r>
            <a:r>
              <a:rPr sz="1600" b="1" spc="-225" dirty="0">
                <a:solidFill>
                  <a:srgbClr val="EB621E"/>
                </a:solidFill>
                <a:latin typeface="Arial"/>
                <a:cs typeface="Arial"/>
              </a:rPr>
              <a:t> </a:t>
            </a:r>
            <a:r>
              <a:rPr sz="1600" b="1" dirty="0">
                <a:solidFill>
                  <a:srgbClr val="EB621E"/>
                </a:solidFill>
                <a:latin typeface="Arial"/>
                <a:cs typeface="Arial"/>
              </a:rPr>
              <a:t>to</a:t>
            </a:r>
            <a:r>
              <a:rPr sz="1600" b="1" spc="-30" dirty="0">
                <a:solidFill>
                  <a:srgbClr val="EB621E"/>
                </a:solidFill>
                <a:latin typeface="Arial"/>
                <a:cs typeface="Arial"/>
              </a:rPr>
              <a:t> </a:t>
            </a:r>
            <a:r>
              <a:rPr sz="1600" b="1" spc="-90" dirty="0">
                <a:solidFill>
                  <a:srgbClr val="EB621E"/>
                </a:solidFill>
                <a:latin typeface="Arial"/>
                <a:cs typeface="Arial"/>
              </a:rPr>
              <a:t>show</a:t>
            </a:r>
            <a:r>
              <a:rPr sz="1600" b="1" spc="-204" dirty="0">
                <a:solidFill>
                  <a:srgbClr val="EB621E"/>
                </a:solidFill>
                <a:latin typeface="Arial"/>
                <a:cs typeface="Arial"/>
              </a:rPr>
              <a:t> </a:t>
            </a:r>
            <a:r>
              <a:rPr sz="1600" b="1" spc="-5" dirty="0">
                <a:solidFill>
                  <a:srgbClr val="EB621E"/>
                </a:solidFill>
                <a:latin typeface="Arial"/>
                <a:cs typeface="Arial"/>
              </a:rPr>
              <a:t>that</a:t>
            </a:r>
            <a:r>
              <a:rPr sz="1600" b="1" spc="-40" dirty="0">
                <a:solidFill>
                  <a:srgbClr val="EB621E"/>
                </a:solidFill>
                <a:latin typeface="Arial"/>
                <a:cs typeface="Arial"/>
              </a:rPr>
              <a:t> </a:t>
            </a:r>
            <a:r>
              <a:rPr sz="1600" b="1" spc="-90" dirty="0">
                <a:solidFill>
                  <a:srgbClr val="EB621E"/>
                </a:solidFill>
                <a:latin typeface="Arial"/>
                <a:cs typeface="Arial"/>
              </a:rPr>
              <a:t>you</a:t>
            </a:r>
            <a:r>
              <a:rPr sz="1600" b="1" spc="-100" dirty="0">
                <a:solidFill>
                  <a:srgbClr val="EB621E"/>
                </a:solidFill>
                <a:latin typeface="Arial"/>
                <a:cs typeface="Arial"/>
              </a:rPr>
              <a:t> </a:t>
            </a:r>
            <a:r>
              <a:rPr sz="1600" b="1" spc="-75" dirty="0">
                <a:solidFill>
                  <a:srgbClr val="EB621E"/>
                </a:solidFill>
                <a:latin typeface="Arial"/>
                <a:cs typeface="Arial"/>
              </a:rPr>
              <a:t>have</a:t>
            </a:r>
            <a:r>
              <a:rPr sz="1600" b="1" spc="-135" dirty="0">
                <a:solidFill>
                  <a:srgbClr val="EB621E"/>
                </a:solidFill>
                <a:latin typeface="Arial"/>
                <a:cs typeface="Arial"/>
              </a:rPr>
              <a:t> </a:t>
            </a:r>
            <a:r>
              <a:rPr lang="en-GB" sz="1600" b="1" spc="-135" dirty="0" smtClean="0">
                <a:solidFill>
                  <a:srgbClr val="EB621E"/>
                </a:solidFill>
                <a:latin typeface="Arial"/>
                <a:cs typeface="Arial"/>
              </a:rPr>
              <a:t>the correct amount of funding </a:t>
            </a:r>
            <a:r>
              <a:rPr lang="en-GB" sz="1600" b="1" spc="-65" dirty="0" smtClean="0">
                <a:solidFill>
                  <a:srgbClr val="EB621E"/>
                </a:solidFill>
                <a:latin typeface="Arial"/>
                <a:cs typeface="Arial"/>
              </a:rPr>
              <a:t>available to cover your living costs whilst abroad. Please ensure you check the relevant university’s and embassy’s website for up to date information on the amounts required.</a:t>
            </a:r>
            <a:endParaRPr sz="1600" dirty="0">
              <a:latin typeface="Arial"/>
              <a:cs typeface="Arial"/>
            </a:endParaRPr>
          </a:p>
          <a:p>
            <a:pPr>
              <a:lnSpc>
                <a:spcPct val="100000"/>
              </a:lnSpc>
              <a:spcBef>
                <a:spcPts val="40"/>
              </a:spcBef>
            </a:pPr>
            <a:endParaRPr sz="1700" dirty="0">
              <a:latin typeface="Times New Roman"/>
              <a:cs typeface="Times New Roman"/>
            </a:endParaRPr>
          </a:p>
          <a:p>
            <a:pPr marL="12700" marR="741045">
              <a:lnSpc>
                <a:spcPct val="100000"/>
              </a:lnSpc>
            </a:pPr>
            <a:r>
              <a:rPr sz="1600" b="1" spc="-5" dirty="0">
                <a:solidFill>
                  <a:srgbClr val="EB621E"/>
                </a:solidFill>
                <a:latin typeface="Arial"/>
                <a:cs typeface="Arial"/>
              </a:rPr>
              <a:t>If</a:t>
            </a:r>
            <a:r>
              <a:rPr sz="1600" b="1" spc="-114" dirty="0">
                <a:solidFill>
                  <a:srgbClr val="EB621E"/>
                </a:solidFill>
                <a:latin typeface="Arial"/>
                <a:cs typeface="Arial"/>
              </a:rPr>
              <a:t> </a:t>
            </a:r>
            <a:r>
              <a:rPr sz="1600" b="1" spc="-90" dirty="0">
                <a:solidFill>
                  <a:srgbClr val="EB621E"/>
                </a:solidFill>
                <a:latin typeface="Arial"/>
                <a:cs typeface="Arial"/>
              </a:rPr>
              <a:t>you</a:t>
            </a:r>
            <a:r>
              <a:rPr sz="1600" b="1" spc="-155" dirty="0">
                <a:solidFill>
                  <a:srgbClr val="EB621E"/>
                </a:solidFill>
                <a:latin typeface="Arial"/>
                <a:cs typeface="Arial"/>
              </a:rPr>
              <a:t> </a:t>
            </a:r>
            <a:r>
              <a:rPr sz="1600" b="1" spc="-50" dirty="0">
                <a:solidFill>
                  <a:srgbClr val="EB621E"/>
                </a:solidFill>
                <a:latin typeface="Arial"/>
                <a:cs typeface="Arial"/>
              </a:rPr>
              <a:t>are</a:t>
            </a:r>
            <a:r>
              <a:rPr sz="1600" b="1" spc="-155" dirty="0">
                <a:solidFill>
                  <a:srgbClr val="EB621E"/>
                </a:solidFill>
                <a:latin typeface="Arial"/>
                <a:cs typeface="Arial"/>
              </a:rPr>
              <a:t> </a:t>
            </a:r>
            <a:r>
              <a:rPr sz="1600" b="1" dirty="0">
                <a:solidFill>
                  <a:srgbClr val="EB621E"/>
                </a:solidFill>
                <a:latin typeface="Arial"/>
                <a:cs typeface="Arial"/>
              </a:rPr>
              <a:t>a</a:t>
            </a:r>
            <a:r>
              <a:rPr sz="1600" b="1" spc="-305" dirty="0">
                <a:solidFill>
                  <a:srgbClr val="EB621E"/>
                </a:solidFill>
                <a:latin typeface="Arial"/>
                <a:cs typeface="Arial"/>
              </a:rPr>
              <a:t> </a:t>
            </a:r>
            <a:r>
              <a:rPr sz="1600" b="1" spc="-65" dirty="0">
                <a:solidFill>
                  <a:srgbClr val="EB621E"/>
                </a:solidFill>
                <a:latin typeface="Arial"/>
                <a:cs typeface="Arial"/>
              </a:rPr>
              <a:t>Tier</a:t>
            </a:r>
            <a:r>
              <a:rPr sz="1600" b="1" spc="-155" dirty="0">
                <a:solidFill>
                  <a:srgbClr val="EB621E"/>
                </a:solidFill>
                <a:latin typeface="Arial"/>
                <a:cs typeface="Arial"/>
              </a:rPr>
              <a:t> </a:t>
            </a:r>
            <a:r>
              <a:rPr sz="1600" b="1" dirty="0">
                <a:solidFill>
                  <a:srgbClr val="EB621E"/>
                </a:solidFill>
                <a:latin typeface="Arial"/>
                <a:cs typeface="Arial"/>
              </a:rPr>
              <a:t>4</a:t>
            </a:r>
            <a:r>
              <a:rPr sz="1600" b="1" spc="-165" dirty="0">
                <a:solidFill>
                  <a:srgbClr val="EB621E"/>
                </a:solidFill>
                <a:latin typeface="Arial"/>
                <a:cs typeface="Arial"/>
              </a:rPr>
              <a:t> </a:t>
            </a:r>
            <a:r>
              <a:rPr sz="1600" b="1" spc="-90" dirty="0">
                <a:solidFill>
                  <a:srgbClr val="EB621E"/>
                </a:solidFill>
                <a:latin typeface="Arial"/>
                <a:cs typeface="Arial"/>
              </a:rPr>
              <a:t>visa</a:t>
            </a:r>
            <a:r>
              <a:rPr sz="1600" b="1" spc="-204" dirty="0">
                <a:solidFill>
                  <a:srgbClr val="EB621E"/>
                </a:solidFill>
                <a:latin typeface="Arial"/>
                <a:cs typeface="Arial"/>
              </a:rPr>
              <a:t> </a:t>
            </a:r>
            <a:r>
              <a:rPr sz="1600" b="1" spc="-75" dirty="0">
                <a:solidFill>
                  <a:srgbClr val="EB621E"/>
                </a:solidFill>
                <a:latin typeface="Arial"/>
                <a:cs typeface="Arial"/>
              </a:rPr>
              <a:t>holder,</a:t>
            </a:r>
            <a:r>
              <a:rPr sz="1600" b="1" spc="-190" dirty="0">
                <a:solidFill>
                  <a:srgbClr val="EB621E"/>
                </a:solidFill>
                <a:latin typeface="Arial"/>
                <a:cs typeface="Arial"/>
              </a:rPr>
              <a:t> </a:t>
            </a:r>
            <a:r>
              <a:rPr sz="1600" b="1" spc="-40" dirty="0">
                <a:solidFill>
                  <a:srgbClr val="EB621E"/>
                </a:solidFill>
                <a:latin typeface="Arial"/>
                <a:cs typeface="Arial"/>
              </a:rPr>
              <a:t>there</a:t>
            </a:r>
            <a:r>
              <a:rPr sz="1600" b="1" spc="-145" dirty="0">
                <a:solidFill>
                  <a:srgbClr val="EB621E"/>
                </a:solidFill>
                <a:latin typeface="Arial"/>
                <a:cs typeface="Arial"/>
              </a:rPr>
              <a:t> </a:t>
            </a:r>
            <a:r>
              <a:rPr sz="1600" b="1" spc="-45" dirty="0">
                <a:solidFill>
                  <a:srgbClr val="EB621E"/>
                </a:solidFill>
                <a:latin typeface="Arial"/>
                <a:cs typeface="Arial"/>
              </a:rPr>
              <a:t>may</a:t>
            </a:r>
            <a:r>
              <a:rPr sz="1600" b="1" spc="-185" dirty="0">
                <a:solidFill>
                  <a:srgbClr val="EB621E"/>
                </a:solidFill>
                <a:latin typeface="Arial"/>
                <a:cs typeface="Arial"/>
              </a:rPr>
              <a:t> </a:t>
            </a:r>
            <a:r>
              <a:rPr sz="1600" b="1" spc="-35" dirty="0">
                <a:solidFill>
                  <a:srgbClr val="EB621E"/>
                </a:solidFill>
                <a:latin typeface="Arial"/>
                <a:cs typeface="Arial"/>
              </a:rPr>
              <a:t>be</a:t>
            </a:r>
            <a:r>
              <a:rPr sz="1600" b="1" spc="-235" dirty="0">
                <a:solidFill>
                  <a:srgbClr val="EB621E"/>
                </a:solidFill>
                <a:latin typeface="Arial"/>
                <a:cs typeface="Arial"/>
              </a:rPr>
              <a:t> </a:t>
            </a:r>
            <a:r>
              <a:rPr sz="1600" b="1" spc="-85" dirty="0">
                <a:solidFill>
                  <a:srgbClr val="EB621E"/>
                </a:solidFill>
                <a:latin typeface="Arial"/>
                <a:cs typeface="Arial"/>
              </a:rPr>
              <a:t>costs.</a:t>
            </a:r>
            <a:r>
              <a:rPr sz="1600" b="1" spc="-265" dirty="0">
                <a:solidFill>
                  <a:srgbClr val="EB621E"/>
                </a:solidFill>
                <a:latin typeface="Arial"/>
                <a:cs typeface="Arial"/>
              </a:rPr>
              <a:t> </a:t>
            </a:r>
            <a:r>
              <a:rPr sz="1600" b="1" spc="-65" dirty="0">
                <a:solidFill>
                  <a:srgbClr val="EB621E"/>
                </a:solidFill>
                <a:latin typeface="Arial"/>
                <a:cs typeface="Arial"/>
              </a:rPr>
              <a:t>Further</a:t>
            </a:r>
            <a:r>
              <a:rPr sz="1600" b="1" spc="-150" dirty="0">
                <a:solidFill>
                  <a:srgbClr val="EB621E"/>
                </a:solidFill>
                <a:latin typeface="Arial"/>
                <a:cs typeface="Arial"/>
              </a:rPr>
              <a:t> </a:t>
            </a:r>
            <a:r>
              <a:rPr sz="1600" b="1" spc="-60" dirty="0">
                <a:solidFill>
                  <a:srgbClr val="EB621E"/>
                </a:solidFill>
                <a:latin typeface="Arial"/>
                <a:cs typeface="Arial"/>
              </a:rPr>
              <a:t>details</a:t>
            </a:r>
            <a:r>
              <a:rPr sz="1600" b="1" spc="-180" dirty="0">
                <a:solidFill>
                  <a:srgbClr val="EB621E"/>
                </a:solidFill>
                <a:latin typeface="Arial"/>
                <a:cs typeface="Arial"/>
              </a:rPr>
              <a:t> </a:t>
            </a:r>
            <a:r>
              <a:rPr sz="1600" b="1" spc="-25" dirty="0">
                <a:solidFill>
                  <a:srgbClr val="EB621E"/>
                </a:solidFill>
                <a:latin typeface="Arial"/>
                <a:cs typeface="Arial"/>
              </a:rPr>
              <a:t>will</a:t>
            </a:r>
            <a:r>
              <a:rPr sz="1600" b="1" spc="-200" dirty="0">
                <a:solidFill>
                  <a:srgbClr val="EB621E"/>
                </a:solidFill>
                <a:latin typeface="Arial"/>
                <a:cs typeface="Arial"/>
              </a:rPr>
              <a:t> </a:t>
            </a:r>
            <a:r>
              <a:rPr sz="1600" b="1" spc="-35" dirty="0">
                <a:solidFill>
                  <a:srgbClr val="EB621E"/>
                </a:solidFill>
                <a:latin typeface="Arial"/>
                <a:cs typeface="Arial"/>
              </a:rPr>
              <a:t>be</a:t>
            </a:r>
            <a:r>
              <a:rPr sz="1600" b="1" spc="-254" dirty="0">
                <a:solidFill>
                  <a:srgbClr val="EB621E"/>
                </a:solidFill>
                <a:latin typeface="Arial"/>
                <a:cs typeface="Arial"/>
              </a:rPr>
              <a:t> </a:t>
            </a:r>
            <a:r>
              <a:rPr sz="1600" b="1" spc="-65" dirty="0">
                <a:solidFill>
                  <a:srgbClr val="EB621E"/>
                </a:solidFill>
                <a:latin typeface="Arial"/>
                <a:cs typeface="Arial"/>
              </a:rPr>
              <a:t>available</a:t>
            </a:r>
            <a:r>
              <a:rPr sz="1600" b="1" spc="-180" dirty="0">
                <a:solidFill>
                  <a:srgbClr val="EB621E"/>
                </a:solidFill>
                <a:latin typeface="Arial"/>
                <a:cs typeface="Arial"/>
              </a:rPr>
              <a:t> </a:t>
            </a:r>
            <a:r>
              <a:rPr sz="1600" b="1" spc="-30" dirty="0">
                <a:solidFill>
                  <a:srgbClr val="EB621E"/>
                </a:solidFill>
                <a:latin typeface="Arial"/>
                <a:cs typeface="Arial"/>
              </a:rPr>
              <a:t>in</a:t>
            </a:r>
            <a:r>
              <a:rPr sz="1600" b="1" spc="-175" dirty="0">
                <a:solidFill>
                  <a:srgbClr val="EB621E"/>
                </a:solidFill>
                <a:latin typeface="Arial"/>
                <a:cs typeface="Arial"/>
              </a:rPr>
              <a:t> </a:t>
            </a:r>
            <a:r>
              <a:rPr sz="1600" b="1" spc="-20" dirty="0">
                <a:solidFill>
                  <a:srgbClr val="EB621E"/>
                </a:solidFill>
                <a:latin typeface="Arial"/>
                <a:cs typeface="Arial"/>
              </a:rPr>
              <a:t>the  </a:t>
            </a:r>
            <a:r>
              <a:rPr sz="1600" b="1" spc="-45" dirty="0">
                <a:solidFill>
                  <a:srgbClr val="EB621E"/>
                </a:solidFill>
                <a:latin typeface="Arial"/>
                <a:cs typeface="Arial"/>
              </a:rPr>
              <a:t>International</a:t>
            </a:r>
            <a:r>
              <a:rPr sz="1600" b="1" spc="-150" dirty="0">
                <a:solidFill>
                  <a:srgbClr val="EB621E"/>
                </a:solidFill>
                <a:latin typeface="Arial"/>
                <a:cs typeface="Arial"/>
              </a:rPr>
              <a:t> </a:t>
            </a:r>
            <a:r>
              <a:rPr sz="1600" b="1" spc="-80" dirty="0" smtClean="0">
                <a:solidFill>
                  <a:srgbClr val="EB621E"/>
                </a:solidFill>
                <a:latin typeface="Arial"/>
                <a:cs typeface="Arial"/>
              </a:rPr>
              <a:t>Exchange</a:t>
            </a:r>
            <a:r>
              <a:rPr lang="en-GB" sz="1600" b="1" spc="-80" dirty="0" smtClean="0">
                <a:solidFill>
                  <a:srgbClr val="EB621E"/>
                </a:solidFill>
                <a:latin typeface="Arial"/>
                <a:cs typeface="Arial"/>
              </a:rPr>
              <a:t> </a:t>
            </a:r>
            <a:r>
              <a:rPr sz="1600" b="1" spc="-80" dirty="0" smtClean="0">
                <a:solidFill>
                  <a:srgbClr val="EB621E"/>
                </a:solidFill>
                <a:latin typeface="Arial"/>
                <a:cs typeface="Arial"/>
              </a:rPr>
              <a:t>brochure</a:t>
            </a:r>
            <a:endParaRPr sz="1600" dirty="0">
              <a:latin typeface="Arial"/>
              <a:cs typeface="Arial"/>
            </a:endParaRPr>
          </a:p>
        </p:txBody>
      </p:sp>
      <p:sp>
        <p:nvSpPr>
          <p:cNvPr id="3" name="object 3"/>
          <p:cNvSpPr txBox="1"/>
          <p:nvPr/>
        </p:nvSpPr>
        <p:spPr>
          <a:xfrm>
            <a:off x="457606" y="4724527"/>
            <a:ext cx="2915285" cy="299720"/>
          </a:xfrm>
          <a:prstGeom prst="rect">
            <a:avLst/>
          </a:prstGeom>
        </p:spPr>
        <p:txBody>
          <a:bodyPr vert="horz" wrap="square" lIns="0" tIns="12700" rIns="0" bIns="0" rtlCol="0">
            <a:spAutoFit/>
          </a:bodyPr>
          <a:lstStyle/>
          <a:p>
            <a:pPr marL="12700">
              <a:lnSpc>
                <a:spcPct val="100000"/>
              </a:lnSpc>
              <a:spcBef>
                <a:spcPts val="100"/>
              </a:spcBef>
            </a:pPr>
            <a:r>
              <a:rPr sz="1800" b="1" spc="-35" dirty="0">
                <a:solidFill>
                  <a:srgbClr val="E26C09"/>
                </a:solidFill>
                <a:latin typeface="Arial"/>
                <a:cs typeface="Arial"/>
              </a:rPr>
              <a:t>What</a:t>
            </a:r>
            <a:r>
              <a:rPr sz="1800" b="1" spc="-185" dirty="0">
                <a:solidFill>
                  <a:srgbClr val="E26C09"/>
                </a:solidFill>
                <a:latin typeface="Arial"/>
                <a:cs typeface="Arial"/>
              </a:rPr>
              <a:t> </a:t>
            </a:r>
            <a:r>
              <a:rPr sz="1800" b="1" spc="-25" dirty="0">
                <a:solidFill>
                  <a:srgbClr val="E26C09"/>
                </a:solidFill>
                <a:latin typeface="Arial"/>
                <a:cs typeface="Arial"/>
              </a:rPr>
              <a:t>will</a:t>
            </a:r>
            <a:r>
              <a:rPr sz="1800" b="1" spc="-270" dirty="0">
                <a:solidFill>
                  <a:srgbClr val="E26C09"/>
                </a:solidFill>
                <a:latin typeface="Arial"/>
                <a:cs typeface="Arial"/>
              </a:rPr>
              <a:t> </a:t>
            </a:r>
            <a:r>
              <a:rPr sz="1800" b="1" spc="-5" dirty="0">
                <a:solidFill>
                  <a:srgbClr val="E26C09"/>
                </a:solidFill>
                <a:latin typeface="Arial"/>
                <a:cs typeface="Arial"/>
              </a:rPr>
              <a:t>a</a:t>
            </a:r>
            <a:r>
              <a:rPr sz="1800" b="1" spc="-220" dirty="0">
                <a:solidFill>
                  <a:srgbClr val="E26C09"/>
                </a:solidFill>
                <a:latin typeface="Arial"/>
                <a:cs typeface="Arial"/>
              </a:rPr>
              <a:t> </a:t>
            </a:r>
            <a:r>
              <a:rPr sz="1800" b="1" spc="-75" dirty="0">
                <a:solidFill>
                  <a:srgbClr val="E26C09"/>
                </a:solidFill>
                <a:latin typeface="Arial"/>
                <a:cs typeface="Arial"/>
              </a:rPr>
              <a:t>year</a:t>
            </a:r>
            <a:r>
              <a:rPr sz="1800" b="1" spc="-204" dirty="0">
                <a:solidFill>
                  <a:srgbClr val="E26C09"/>
                </a:solidFill>
                <a:latin typeface="Arial"/>
                <a:cs typeface="Arial"/>
              </a:rPr>
              <a:t> </a:t>
            </a:r>
            <a:r>
              <a:rPr sz="1800" b="1" spc="-80" dirty="0">
                <a:solidFill>
                  <a:srgbClr val="E26C09"/>
                </a:solidFill>
                <a:latin typeface="Arial"/>
                <a:cs typeface="Arial"/>
              </a:rPr>
              <a:t>abroad</a:t>
            </a:r>
            <a:r>
              <a:rPr sz="1800" b="1" spc="-225" dirty="0">
                <a:solidFill>
                  <a:srgbClr val="E26C09"/>
                </a:solidFill>
                <a:latin typeface="Arial"/>
                <a:cs typeface="Arial"/>
              </a:rPr>
              <a:t> </a:t>
            </a:r>
            <a:r>
              <a:rPr sz="1800" b="1" spc="-114" dirty="0">
                <a:solidFill>
                  <a:srgbClr val="E26C09"/>
                </a:solidFill>
                <a:latin typeface="Arial"/>
                <a:cs typeface="Arial"/>
              </a:rPr>
              <a:t>cost?</a:t>
            </a:r>
            <a:endParaRPr sz="1800">
              <a:latin typeface="Arial"/>
              <a:cs typeface="Arial"/>
            </a:endParaRPr>
          </a:p>
        </p:txBody>
      </p:sp>
    </p:spTree>
    <p:extLst>
      <p:ext uri="{BB962C8B-B14F-4D97-AF65-F5344CB8AC3E}">
        <p14:creationId xmlns:p14="http://schemas.microsoft.com/office/powerpoint/2010/main" val="367754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606" y="234442"/>
            <a:ext cx="8255634" cy="3881754"/>
          </a:xfrm>
          <a:prstGeom prst="rect">
            <a:avLst/>
          </a:prstGeom>
        </p:spPr>
        <p:txBody>
          <a:bodyPr vert="horz" wrap="square" lIns="0" tIns="11430" rIns="0" bIns="0" rtlCol="0">
            <a:spAutoFit/>
          </a:bodyPr>
          <a:lstStyle/>
          <a:p>
            <a:pPr marL="12700">
              <a:lnSpc>
                <a:spcPct val="100000"/>
              </a:lnSpc>
              <a:spcBef>
                <a:spcPts val="90"/>
              </a:spcBef>
            </a:pPr>
            <a:r>
              <a:rPr sz="1400" b="1" spc="-80" dirty="0">
                <a:solidFill>
                  <a:srgbClr val="7D7D7D"/>
                </a:solidFill>
                <a:latin typeface="Arial"/>
                <a:cs typeface="Arial"/>
              </a:rPr>
              <a:t>Living</a:t>
            </a:r>
            <a:r>
              <a:rPr sz="1400" b="1" spc="-190" dirty="0">
                <a:solidFill>
                  <a:srgbClr val="7D7D7D"/>
                </a:solidFill>
                <a:latin typeface="Arial"/>
                <a:cs typeface="Arial"/>
              </a:rPr>
              <a:t> </a:t>
            </a:r>
            <a:r>
              <a:rPr sz="1400" b="1" spc="-110" dirty="0">
                <a:solidFill>
                  <a:srgbClr val="7D7D7D"/>
                </a:solidFill>
                <a:latin typeface="Arial"/>
                <a:cs typeface="Arial"/>
              </a:rPr>
              <a:t>costs</a:t>
            </a:r>
            <a:endParaRPr sz="1400" dirty="0">
              <a:latin typeface="Arial"/>
              <a:cs typeface="Arial"/>
            </a:endParaRPr>
          </a:p>
          <a:p>
            <a:pPr marL="12700">
              <a:lnSpc>
                <a:spcPct val="100000"/>
              </a:lnSpc>
            </a:pPr>
            <a:r>
              <a:rPr sz="1400" b="1" spc="-95" dirty="0">
                <a:solidFill>
                  <a:srgbClr val="EB621E"/>
                </a:solidFill>
                <a:latin typeface="Arial"/>
                <a:cs typeface="Arial"/>
              </a:rPr>
              <a:t>These</a:t>
            </a:r>
            <a:r>
              <a:rPr sz="1400" b="1" spc="-204" dirty="0">
                <a:solidFill>
                  <a:srgbClr val="EB621E"/>
                </a:solidFill>
                <a:latin typeface="Arial"/>
                <a:cs typeface="Arial"/>
              </a:rPr>
              <a:t> </a:t>
            </a:r>
            <a:r>
              <a:rPr sz="1400" b="1" spc="-110" dirty="0">
                <a:solidFill>
                  <a:srgbClr val="EB621E"/>
                </a:solidFill>
                <a:latin typeface="Arial"/>
                <a:cs typeface="Arial"/>
              </a:rPr>
              <a:t>costs</a:t>
            </a:r>
            <a:r>
              <a:rPr sz="1400" b="1" spc="-180" dirty="0">
                <a:solidFill>
                  <a:srgbClr val="EB621E"/>
                </a:solidFill>
                <a:latin typeface="Arial"/>
                <a:cs typeface="Arial"/>
              </a:rPr>
              <a:t> </a:t>
            </a:r>
            <a:r>
              <a:rPr sz="1400" b="1" spc="-45" dirty="0">
                <a:solidFill>
                  <a:srgbClr val="EB621E"/>
                </a:solidFill>
                <a:latin typeface="Arial"/>
                <a:cs typeface="Arial"/>
              </a:rPr>
              <a:t>will</a:t>
            </a:r>
            <a:r>
              <a:rPr sz="1400" b="1" spc="-155" dirty="0">
                <a:solidFill>
                  <a:srgbClr val="EB621E"/>
                </a:solidFill>
                <a:latin typeface="Arial"/>
                <a:cs typeface="Arial"/>
              </a:rPr>
              <a:t> </a:t>
            </a:r>
            <a:r>
              <a:rPr sz="1400" b="1" spc="-70" dirty="0">
                <a:solidFill>
                  <a:srgbClr val="EB621E"/>
                </a:solidFill>
                <a:latin typeface="Arial"/>
                <a:cs typeface="Arial"/>
              </a:rPr>
              <a:t>vary</a:t>
            </a:r>
            <a:r>
              <a:rPr sz="1400" b="1" spc="-110" dirty="0">
                <a:solidFill>
                  <a:srgbClr val="EB621E"/>
                </a:solidFill>
                <a:latin typeface="Arial"/>
                <a:cs typeface="Arial"/>
              </a:rPr>
              <a:t> </a:t>
            </a:r>
            <a:r>
              <a:rPr sz="1400" b="1" spc="-45" dirty="0">
                <a:solidFill>
                  <a:srgbClr val="EB621E"/>
                </a:solidFill>
                <a:latin typeface="Arial"/>
                <a:cs typeface="Arial"/>
              </a:rPr>
              <a:t>from</a:t>
            </a:r>
            <a:r>
              <a:rPr sz="1400" b="1" spc="-190" dirty="0">
                <a:solidFill>
                  <a:srgbClr val="EB621E"/>
                </a:solidFill>
                <a:latin typeface="Arial"/>
                <a:cs typeface="Arial"/>
              </a:rPr>
              <a:t> </a:t>
            </a:r>
            <a:r>
              <a:rPr sz="1400" b="1" spc="-75" dirty="0">
                <a:solidFill>
                  <a:srgbClr val="EB621E"/>
                </a:solidFill>
                <a:latin typeface="Arial"/>
                <a:cs typeface="Arial"/>
              </a:rPr>
              <a:t>country</a:t>
            </a:r>
            <a:r>
              <a:rPr sz="1400" b="1" spc="-155" dirty="0">
                <a:solidFill>
                  <a:srgbClr val="EB621E"/>
                </a:solidFill>
                <a:latin typeface="Arial"/>
                <a:cs typeface="Arial"/>
              </a:rPr>
              <a:t> </a:t>
            </a:r>
            <a:r>
              <a:rPr sz="1400" b="1" spc="-10" dirty="0">
                <a:solidFill>
                  <a:srgbClr val="EB621E"/>
                </a:solidFill>
                <a:latin typeface="Arial"/>
                <a:cs typeface="Arial"/>
              </a:rPr>
              <a:t>to</a:t>
            </a:r>
            <a:r>
              <a:rPr sz="1400" b="1" spc="-114" dirty="0">
                <a:solidFill>
                  <a:srgbClr val="EB621E"/>
                </a:solidFill>
                <a:latin typeface="Arial"/>
                <a:cs typeface="Arial"/>
              </a:rPr>
              <a:t> </a:t>
            </a:r>
            <a:r>
              <a:rPr sz="1400" b="1" spc="-75" dirty="0">
                <a:solidFill>
                  <a:srgbClr val="EB621E"/>
                </a:solidFill>
                <a:latin typeface="Arial"/>
                <a:cs typeface="Arial"/>
              </a:rPr>
              <a:t>country</a:t>
            </a:r>
            <a:r>
              <a:rPr sz="1400" b="1" spc="-135" dirty="0">
                <a:solidFill>
                  <a:srgbClr val="EB621E"/>
                </a:solidFill>
                <a:latin typeface="Arial"/>
                <a:cs typeface="Arial"/>
              </a:rPr>
              <a:t> </a:t>
            </a:r>
            <a:r>
              <a:rPr sz="1400" b="1" spc="-5" dirty="0">
                <a:solidFill>
                  <a:srgbClr val="EB621E"/>
                </a:solidFill>
                <a:latin typeface="Arial"/>
                <a:cs typeface="Arial"/>
              </a:rPr>
              <a:t>-</a:t>
            </a:r>
            <a:r>
              <a:rPr sz="1400" b="1" spc="-80" dirty="0">
                <a:solidFill>
                  <a:srgbClr val="EB621E"/>
                </a:solidFill>
                <a:latin typeface="Arial"/>
                <a:cs typeface="Arial"/>
              </a:rPr>
              <a:t> </a:t>
            </a:r>
            <a:r>
              <a:rPr sz="1400" b="1" spc="-75" dirty="0">
                <a:solidFill>
                  <a:srgbClr val="EB621E"/>
                </a:solidFill>
                <a:latin typeface="Arial"/>
                <a:cs typeface="Arial"/>
              </a:rPr>
              <a:t>research,</a:t>
            </a:r>
            <a:r>
              <a:rPr sz="1400" b="1" spc="-245" dirty="0">
                <a:solidFill>
                  <a:srgbClr val="EB621E"/>
                </a:solidFill>
                <a:latin typeface="Arial"/>
                <a:cs typeface="Arial"/>
              </a:rPr>
              <a:t> </a:t>
            </a:r>
            <a:r>
              <a:rPr sz="1400" b="1" spc="-75" dirty="0">
                <a:solidFill>
                  <a:srgbClr val="EB621E"/>
                </a:solidFill>
                <a:latin typeface="Arial"/>
                <a:cs typeface="Arial"/>
              </a:rPr>
              <a:t>research,</a:t>
            </a:r>
            <a:r>
              <a:rPr sz="1400" b="1" spc="-225" dirty="0">
                <a:solidFill>
                  <a:srgbClr val="EB621E"/>
                </a:solidFill>
                <a:latin typeface="Arial"/>
                <a:cs typeface="Arial"/>
              </a:rPr>
              <a:t> </a:t>
            </a:r>
            <a:r>
              <a:rPr sz="1400" b="1" spc="-95" dirty="0">
                <a:solidFill>
                  <a:srgbClr val="EB621E"/>
                </a:solidFill>
                <a:latin typeface="Arial"/>
                <a:cs typeface="Arial"/>
              </a:rPr>
              <a:t>research!</a:t>
            </a:r>
            <a:endParaRPr sz="1400" dirty="0">
              <a:latin typeface="Arial"/>
              <a:cs typeface="Arial"/>
            </a:endParaRPr>
          </a:p>
          <a:p>
            <a:pPr marL="12700">
              <a:lnSpc>
                <a:spcPct val="100000"/>
              </a:lnSpc>
            </a:pPr>
            <a:r>
              <a:rPr sz="1400" b="1" spc="-45" dirty="0">
                <a:solidFill>
                  <a:srgbClr val="EB621E"/>
                </a:solidFill>
                <a:latin typeface="Arial"/>
                <a:cs typeface="Arial"/>
              </a:rPr>
              <a:t>Do</a:t>
            </a:r>
            <a:r>
              <a:rPr sz="1400" b="1" spc="-190" dirty="0">
                <a:solidFill>
                  <a:srgbClr val="EB621E"/>
                </a:solidFill>
                <a:latin typeface="Arial"/>
                <a:cs typeface="Arial"/>
              </a:rPr>
              <a:t> </a:t>
            </a:r>
            <a:r>
              <a:rPr sz="1400" b="1" spc="-100" dirty="0">
                <a:solidFill>
                  <a:srgbClr val="EB621E"/>
                </a:solidFill>
                <a:latin typeface="Arial"/>
                <a:cs typeface="Arial"/>
              </a:rPr>
              <a:t>consider:</a:t>
            </a:r>
            <a:endParaRPr sz="1400" dirty="0">
              <a:latin typeface="Arial"/>
              <a:cs typeface="Arial"/>
            </a:endParaRPr>
          </a:p>
          <a:p>
            <a:pPr marL="155575" indent="-103505">
              <a:lnSpc>
                <a:spcPct val="100000"/>
              </a:lnSpc>
              <a:spcBef>
                <a:spcPts val="5"/>
              </a:spcBef>
              <a:buFont typeface="Arial"/>
              <a:buChar char="-"/>
              <a:tabLst>
                <a:tab pos="156210" algn="l"/>
              </a:tabLst>
            </a:pPr>
            <a:r>
              <a:rPr sz="1400" b="1" spc="-60" dirty="0">
                <a:solidFill>
                  <a:srgbClr val="EB621E"/>
                </a:solidFill>
                <a:latin typeface="Arial"/>
                <a:cs typeface="Arial"/>
              </a:rPr>
              <a:t>accommodation</a:t>
            </a:r>
            <a:endParaRPr sz="1400" dirty="0">
              <a:latin typeface="Arial"/>
              <a:cs typeface="Arial"/>
            </a:endParaRPr>
          </a:p>
          <a:p>
            <a:pPr marL="155575" indent="-103505">
              <a:lnSpc>
                <a:spcPct val="100000"/>
              </a:lnSpc>
              <a:buFont typeface="Arial"/>
              <a:buChar char="-"/>
              <a:tabLst>
                <a:tab pos="156210" algn="l"/>
              </a:tabLst>
            </a:pPr>
            <a:r>
              <a:rPr sz="1400" b="1" spc="-55" dirty="0">
                <a:solidFill>
                  <a:srgbClr val="EB621E"/>
                </a:solidFill>
                <a:latin typeface="Arial"/>
                <a:cs typeface="Arial"/>
              </a:rPr>
              <a:t>travel</a:t>
            </a:r>
            <a:r>
              <a:rPr sz="1400" b="1" spc="-80" dirty="0">
                <a:solidFill>
                  <a:srgbClr val="EB621E"/>
                </a:solidFill>
                <a:latin typeface="Arial"/>
                <a:cs typeface="Arial"/>
              </a:rPr>
              <a:t> </a:t>
            </a:r>
            <a:r>
              <a:rPr sz="1400" b="1" spc="-50" dirty="0">
                <a:solidFill>
                  <a:srgbClr val="EB621E"/>
                </a:solidFill>
                <a:latin typeface="Arial"/>
                <a:cs typeface="Arial"/>
              </a:rPr>
              <a:t>both</a:t>
            </a:r>
            <a:r>
              <a:rPr sz="1400" b="1" spc="-165" dirty="0">
                <a:solidFill>
                  <a:srgbClr val="EB621E"/>
                </a:solidFill>
                <a:latin typeface="Arial"/>
                <a:cs typeface="Arial"/>
              </a:rPr>
              <a:t> </a:t>
            </a:r>
            <a:r>
              <a:rPr sz="1400" b="1" spc="-10" dirty="0">
                <a:solidFill>
                  <a:srgbClr val="EB621E"/>
                </a:solidFill>
                <a:latin typeface="Arial"/>
                <a:cs typeface="Arial"/>
              </a:rPr>
              <a:t>to</a:t>
            </a:r>
            <a:r>
              <a:rPr sz="1400" b="1" spc="-140" dirty="0">
                <a:solidFill>
                  <a:srgbClr val="EB621E"/>
                </a:solidFill>
                <a:latin typeface="Arial"/>
                <a:cs typeface="Arial"/>
              </a:rPr>
              <a:t> </a:t>
            </a:r>
            <a:r>
              <a:rPr sz="1400" b="1" spc="-60" dirty="0">
                <a:solidFill>
                  <a:srgbClr val="EB621E"/>
                </a:solidFill>
                <a:latin typeface="Arial"/>
                <a:cs typeface="Arial"/>
              </a:rPr>
              <a:t>and</a:t>
            </a:r>
            <a:r>
              <a:rPr sz="1400" b="1" spc="-160" dirty="0">
                <a:solidFill>
                  <a:srgbClr val="EB621E"/>
                </a:solidFill>
                <a:latin typeface="Arial"/>
                <a:cs typeface="Arial"/>
              </a:rPr>
              <a:t> </a:t>
            </a:r>
            <a:r>
              <a:rPr sz="1400" b="1" spc="-45" dirty="0">
                <a:solidFill>
                  <a:srgbClr val="EB621E"/>
                </a:solidFill>
                <a:latin typeface="Arial"/>
                <a:cs typeface="Arial"/>
              </a:rPr>
              <a:t>from</a:t>
            </a:r>
            <a:r>
              <a:rPr sz="1400" b="1" spc="-185" dirty="0">
                <a:solidFill>
                  <a:srgbClr val="EB621E"/>
                </a:solidFill>
                <a:latin typeface="Arial"/>
                <a:cs typeface="Arial"/>
              </a:rPr>
              <a:t> </a:t>
            </a:r>
            <a:r>
              <a:rPr sz="1400" b="1" spc="-30" dirty="0">
                <a:solidFill>
                  <a:srgbClr val="EB621E"/>
                </a:solidFill>
                <a:latin typeface="Arial"/>
                <a:cs typeface="Arial"/>
              </a:rPr>
              <a:t>the</a:t>
            </a:r>
            <a:r>
              <a:rPr sz="1400" b="1" spc="-135" dirty="0">
                <a:solidFill>
                  <a:srgbClr val="EB621E"/>
                </a:solidFill>
                <a:latin typeface="Arial"/>
                <a:cs typeface="Arial"/>
              </a:rPr>
              <a:t> </a:t>
            </a:r>
            <a:r>
              <a:rPr sz="1400" b="1" spc="-55" dirty="0">
                <a:solidFill>
                  <a:srgbClr val="EB621E"/>
                </a:solidFill>
                <a:latin typeface="Arial"/>
                <a:cs typeface="Arial"/>
              </a:rPr>
              <a:t>partner</a:t>
            </a:r>
            <a:r>
              <a:rPr sz="1400" b="1" spc="-114" dirty="0">
                <a:solidFill>
                  <a:srgbClr val="EB621E"/>
                </a:solidFill>
                <a:latin typeface="Arial"/>
                <a:cs typeface="Arial"/>
              </a:rPr>
              <a:t> </a:t>
            </a:r>
            <a:r>
              <a:rPr sz="1400" b="1" spc="-80" dirty="0">
                <a:solidFill>
                  <a:srgbClr val="EB621E"/>
                </a:solidFill>
                <a:latin typeface="Arial"/>
                <a:cs typeface="Arial"/>
              </a:rPr>
              <a:t>university</a:t>
            </a:r>
            <a:endParaRPr sz="1400" dirty="0">
              <a:latin typeface="Arial"/>
              <a:cs typeface="Arial"/>
            </a:endParaRPr>
          </a:p>
          <a:p>
            <a:pPr marL="155575" indent="-103505">
              <a:lnSpc>
                <a:spcPct val="100000"/>
              </a:lnSpc>
              <a:buFont typeface="Arial"/>
              <a:buChar char="-"/>
              <a:tabLst>
                <a:tab pos="156210" algn="l"/>
              </a:tabLst>
            </a:pPr>
            <a:r>
              <a:rPr sz="1400" b="1" spc="-60" dirty="0">
                <a:solidFill>
                  <a:srgbClr val="EB621E"/>
                </a:solidFill>
                <a:latin typeface="Arial"/>
                <a:cs typeface="Arial"/>
              </a:rPr>
              <a:t>any</a:t>
            </a:r>
            <a:r>
              <a:rPr sz="1400" b="1" spc="-180" dirty="0">
                <a:solidFill>
                  <a:srgbClr val="EB621E"/>
                </a:solidFill>
                <a:latin typeface="Arial"/>
                <a:cs typeface="Arial"/>
              </a:rPr>
              <a:t> </a:t>
            </a:r>
            <a:r>
              <a:rPr sz="1400" b="1" spc="-75" dirty="0">
                <a:solidFill>
                  <a:srgbClr val="EB621E"/>
                </a:solidFill>
                <a:latin typeface="Arial"/>
                <a:cs typeface="Arial"/>
              </a:rPr>
              <a:t>leisure</a:t>
            </a:r>
            <a:r>
              <a:rPr sz="1400" b="1" spc="-210" dirty="0">
                <a:solidFill>
                  <a:srgbClr val="EB621E"/>
                </a:solidFill>
                <a:latin typeface="Arial"/>
                <a:cs typeface="Arial"/>
              </a:rPr>
              <a:t> </a:t>
            </a:r>
            <a:r>
              <a:rPr sz="1400" b="1" spc="-55" dirty="0">
                <a:solidFill>
                  <a:srgbClr val="EB621E"/>
                </a:solidFill>
                <a:latin typeface="Arial"/>
                <a:cs typeface="Arial"/>
              </a:rPr>
              <a:t>travel</a:t>
            </a:r>
            <a:r>
              <a:rPr sz="1400" b="1" spc="-105" dirty="0">
                <a:solidFill>
                  <a:srgbClr val="EB621E"/>
                </a:solidFill>
                <a:latin typeface="Arial"/>
                <a:cs typeface="Arial"/>
              </a:rPr>
              <a:t> </a:t>
            </a:r>
            <a:r>
              <a:rPr sz="1400" b="1" spc="-15" dirty="0">
                <a:solidFill>
                  <a:srgbClr val="EB621E"/>
                </a:solidFill>
                <a:latin typeface="Arial"/>
                <a:cs typeface="Arial"/>
              </a:rPr>
              <a:t>that</a:t>
            </a:r>
            <a:r>
              <a:rPr sz="1400" b="1" spc="-110" dirty="0">
                <a:solidFill>
                  <a:srgbClr val="EB621E"/>
                </a:solidFill>
                <a:latin typeface="Arial"/>
                <a:cs typeface="Arial"/>
              </a:rPr>
              <a:t> </a:t>
            </a:r>
            <a:r>
              <a:rPr sz="1400" b="1" spc="-80" dirty="0">
                <a:solidFill>
                  <a:srgbClr val="EB621E"/>
                </a:solidFill>
                <a:latin typeface="Arial"/>
                <a:cs typeface="Arial"/>
              </a:rPr>
              <a:t>you</a:t>
            </a:r>
            <a:r>
              <a:rPr sz="1400" b="1" spc="-165" dirty="0">
                <a:solidFill>
                  <a:srgbClr val="EB621E"/>
                </a:solidFill>
                <a:latin typeface="Arial"/>
                <a:cs typeface="Arial"/>
              </a:rPr>
              <a:t> </a:t>
            </a:r>
            <a:r>
              <a:rPr sz="1400" b="1" spc="-85" dirty="0">
                <a:solidFill>
                  <a:srgbClr val="EB621E"/>
                </a:solidFill>
                <a:latin typeface="Arial"/>
                <a:cs typeface="Arial"/>
              </a:rPr>
              <a:t>wish</a:t>
            </a:r>
            <a:r>
              <a:rPr sz="1400" b="1" spc="-165" dirty="0">
                <a:solidFill>
                  <a:srgbClr val="EB621E"/>
                </a:solidFill>
                <a:latin typeface="Arial"/>
                <a:cs typeface="Arial"/>
              </a:rPr>
              <a:t> </a:t>
            </a:r>
            <a:r>
              <a:rPr sz="1400" b="1" spc="-10" dirty="0">
                <a:solidFill>
                  <a:srgbClr val="EB621E"/>
                </a:solidFill>
                <a:latin typeface="Arial"/>
                <a:cs typeface="Arial"/>
              </a:rPr>
              <a:t>to</a:t>
            </a:r>
            <a:r>
              <a:rPr sz="1400" b="1" spc="-135" dirty="0">
                <a:solidFill>
                  <a:srgbClr val="EB621E"/>
                </a:solidFill>
                <a:latin typeface="Arial"/>
                <a:cs typeface="Arial"/>
              </a:rPr>
              <a:t> </a:t>
            </a:r>
            <a:r>
              <a:rPr sz="1400" b="1" spc="-90" dirty="0">
                <a:solidFill>
                  <a:srgbClr val="EB621E"/>
                </a:solidFill>
                <a:latin typeface="Arial"/>
                <a:cs typeface="Arial"/>
              </a:rPr>
              <a:t>do</a:t>
            </a:r>
            <a:endParaRPr sz="1400" dirty="0">
              <a:latin typeface="Arial"/>
              <a:cs typeface="Arial"/>
            </a:endParaRPr>
          </a:p>
          <a:p>
            <a:pPr marL="155575" indent="-103505">
              <a:lnSpc>
                <a:spcPct val="100000"/>
              </a:lnSpc>
              <a:buFont typeface="Arial"/>
              <a:buChar char="-"/>
              <a:tabLst>
                <a:tab pos="156210" algn="l"/>
              </a:tabLst>
            </a:pPr>
            <a:r>
              <a:rPr sz="1400" b="1" spc="-55" dirty="0">
                <a:solidFill>
                  <a:srgbClr val="EB621E"/>
                </a:solidFill>
                <a:latin typeface="Arial"/>
                <a:cs typeface="Arial"/>
              </a:rPr>
              <a:t>settling</a:t>
            </a:r>
            <a:r>
              <a:rPr sz="1400" b="1" spc="-114" dirty="0">
                <a:solidFill>
                  <a:srgbClr val="EB621E"/>
                </a:solidFill>
                <a:latin typeface="Arial"/>
                <a:cs typeface="Arial"/>
              </a:rPr>
              <a:t> </a:t>
            </a:r>
            <a:r>
              <a:rPr sz="1400" b="1" spc="-30" dirty="0">
                <a:solidFill>
                  <a:srgbClr val="EB621E"/>
                </a:solidFill>
                <a:latin typeface="Arial"/>
                <a:cs typeface="Arial"/>
              </a:rPr>
              <a:t>in</a:t>
            </a:r>
            <a:r>
              <a:rPr sz="1400" b="1" spc="-185" dirty="0">
                <a:solidFill>
                  <a:srgbClr val="EB621E"/>
                </a:solidFill>
                <a:latin typeface="Arial"/>
                <a:cs typeface="Arial"/>
              </a:rPr>
              <a:t> </a:t>
            </a:r>
            <a:r>
              <a:rPr sz="1400" b="1" spc="-95" dirty="0">
                <a:solidFill>
                  <a:srgbClr val="EB621E"/>
                </a:solidFill>
                <a:latin typeface="Arial"/>
                <a:cs typeface="Arial"/>
              </a:rPr>
              <a:t>costs,</a:t>
            </a:r>
            <a:r>
              <a:rPr sz="1400" b="1" spc="-155" dirty="0">
                <a:solidFill>
                  <a:srgbClr val="EB621E"/>
                </a:solidFill>
                <a:latin typeface="Arial"/>
                <a:cs typeface="Arial"/>
              </a:rPr>
              <a:t> </a:t>
            </a:r>
            <a:r>
              <a:rPr sz="1400" b="1" spc="-75" dirty="0">
                <a:solidFill>
                  <a:srgbClr val="EB621E"/>
                </a:solidFill>
                <a:latin typeface="Arial"/>
                <a:cs typeface="Arial"/>
              </a:rPr>
              <a:t>phone</a:t>
            </a:r>
            <a:r>
              <a:rPr sz="1400" b="1" spc="-204" dirty="0">
                <a:solidFill>
                  <a:srgbClr val="EB621E"/>
                </a:solidFill>
                <a:latin typeface="Arial"/>
                <a:cs typeface="Arial"/>
              </a:rPr>
              <a:t> </a:t>
            </a:r>
            <a:r>
              <a:rPr sz="1400" b="1" spc="-70" dirty="0">
                <a:solidFill>
                  <a:srgbClr val="EB621E"/>
                </a:solidFill>
                <a:latin typeface="Arial"/>
                <a:cs typeface="Arial"/>
              </a:rPr>
              <a:t>calls,</a:t>
            </a:r>
            <a:r>
              <a:rPr sz="1400" b="1" spc="-204" dirty="0">
                <a:solidFill>
                  <a:srgbClr val="EB621E"/>
                </a:solidFill>
                <a:latin typeface="Arial"/>
                <a:cs typeface="Arial"/>
              </a:rPr>
              <a:t> </a:t>
            </a:r>
            <a:r>
              <a:rPr sz="1400" b="1" spc="-95" dirty="0">
                <a:solidFill>
                  <a:srgbClr val="EB621E"/>
                </a:solidFill>
                <a:latin typeface="Arial"/>
                <a:cs typeface="Arial"/>
              </a:rPr>
              <a:t>books</a:t>
            </a:r>
            <a:r>
              <a:rPr sz="1400" b="1" spc="-229" dirty="0">
                <a:solidFill>
                  <a:srgbClr val="EB621E"/>
                </a:solidFill>
                <a:latin typeface="Arial"/>
                <a:cs typeface="Arial"/>
              </a:rPr>
              <a:t> </a:t>
            </a:r>
            <a:r>
              <a:rPr sz="1400" b="1" spc="-60" dirty="0">
                <a:solidFill>
                  <a:srgbClr val="EB621E"/>
                </a:solidFill>
                <a:latin typeface="Arial"/>
                <a:cs typeface="Arial"/>
              </a:rPr>
              <a:t>and</a:t>
            </a:r>
            <a:r>
              <a:rPr sz="1400" b="1" spc="-190" dirty="0">
                <a:solidFill>
                  <a:srgbClr val="EB621E"/>
                </a:solidFill>
                <a:latin typeface="Arial"/>
                <a:cs typeface="Arial"/>
              </a:rPr>
              <a:t> </a:t>
            </a:r>
            <a:r>
              <a:rPr sz="1400" b="1" spc="-70" dirty="0">
                <a:solidFill>
                  <a:srgbClr val="EB621E"/>
                </a:solidFill>
                <a:latin typeface="Arial"/>
                <a:cs typeface="Arial"/>
              </a:rPr>
              <a:t>leisure</a:t>
            </a:r>
            <a:r>
              <a:rPr sz="1400" b="1" spc="-229" dirty="0">
                <a:solidFill>
                  <a:srgbClr val="EB621E"/>
                </a:solidFill>
                <a:latin typeface="Arial"/>
                <a:cs typeface="Arial"/>
              </a:rPr>
              <a:t> </a:t>
            </a:r>
            <a:r>
              <a:rPr sz="1400" b="1" spc="-60" dirty="0">
                <a:solidFill>
                  <a:srgbClr val="EB621E"/>
                </a:solidFill>
                <a:latin typeface="Arial"/>
                <a:cs typeface="Arial"/>
              </a:rPr>
              <a:t>activities</a:t>
            </a:r>
            <a:endParaRPr sz="1400" dirty="0">
              <a:latin typeface="Arial"/>
              <a:cs typeface="Arial"/>
            </a:endParaRPr>
          </a:p>
          <a:p>
            <a:pPr marL="155575" indent="-103505">
              <a:lnSpc>
                <a:spcPct val="100000"/>
              </a:lnSpc>
              <a:buFont typeface="Arial"/>
              <a:buChar char="-"/>
              <a:tabLst>
                <a:tab pos="156210" algn="l"/>
              </a:tabLst>
            </a:pPr>
            <a:r>
              <a:rPr sz="1400" b="1" spc="-100" dirty="0">
                <a:solidFill>
                  <a:srgbClr val="EB621E"/>
                </a:solidFill>
                <a:latin typeface="Arial"/>
                <a:cs typeface="Arial"/>
              </a:rPr>
              <a:t>insurance</a:t>
            </a:r>
            <a:endParaRPr sz="1400" dirty="0">
              <a:latin typeface="Arial"/>
              <a:cs typeface="Arial"/>
            </a:endParaRPr>
          </a:p>
          <a:p>
            <a:pPr marL="155575" indent="-103505">
              <a:lnSpc>
                <a:spcPct val="100000"/>
              </a:lnSpc>
              <a:buFont typeface="Arial"/>
              <a:buChar char="-"/>
              <a:tabLst>
                <a:tab pos="156210" algn="l"/>
              </a:tabLst>
            </a:pPr>
            <a:r>
              <a:rPr sz="1400" b="1" spc="-60" dirty="0">
                <a:solidFill>
                  <a:srgbClr val="EB621E"/>
                </a:solidFill>
                <a:latin typeface="Arial"/>
                <a:cs typeface="Arial"/>
              </a:rPr>
              <a:t>fluctuating </a:t>
            </a:r>
            <a:r>
              <a:rPr sz="1400" b="1" spc="-100" dirty="0">
                <a:solidFill>
                  <a:srgbClr val="EB621E"/>
                </a:solidFill>
                <a:latin typeface="Arial"/>
                <a:cs typeface="Arial"/>
              </a:rPr>
              <a:t>exchange</a:t>
            </a:r>
            <a:r>
              <a:rPr sz="1400" b="1" spc="-210" dirty="0">
                <a:solidFill>
                  <a:srgbClr val="EB621E"/>
                </a:solidFill>
                <a:latin typeface="Arial"/>
                <a:cs typeface="Arial"/>
              </a:rPr>
              <a:t> </a:t>
            </a:r>
            <a:r>
              <a:rPr sz="1400" b="1" spc="-65" dirty="0">
                <a:solidFill>
                  <a:srgbClr val="EB621E"/>
                </a:solidFill>
                <a:latin typeface="Arial"/>
                <a:cs typeface="Arial"/>
              </a:rPr>
              <a:t>rates</a:t>
            </a:r>
            <a:endParaRPr sz="1400" dirty="0">
              <a:latin typeface="Arial"/>
              <a:cs typeface="Arial"/>
            </a:endParaRPr>
          </a:p>
          <a:p>
            <a:pPr>
              <a:lnSpc>
                <a:spcPct val="100000"/>
              </a:lnSpc>
              <a:spcBef>
                <a:spcPts val="15"/>
              </a:spcBef>
            </a:pPr>
            <a:endParaRPr sz="1450" dirty="0">
              <a:latin typeface="Times New Roman"/>
              <a:cs typeface="Times New Roman"/>
            </a:endParaRPr>
          </a:p>
          <a:p>
            <a:pPr marL="12700">
              <a:lnSpc>
                <a:spcPct val="100000"/>
              </a:lnSpc>
            </a:pPr>
            <a:r>
              <a:rPr sz="1400" b="1" spc="-95" dirty="0">
                <a:solidFill>
                  <a:srgbClr val="7D7D7D"/>
                </a:solidFill>
                <a:latin typeface="Arial"/>
                <a:cs typeface="Arial"/>
              </a:rPr>
              <a:t>Funding</a:t>
            </a:r>
            <a:endParaRPr sz="1400" dirty="0">
              <a:latin typeface="Arial"/>
              <a:cs typeface="Arial"/>
            </a:endParaRPr>
          </a:p>
          <a:p>
            <a:pPr marL="12700">
              <a:lnSpc>
                <a:spcPct val="100000"/>
              </a:lnSpc>
            </a:pPr>
            <a:r>
              <a:rPr sz="1400" b="1" i="1" spc="-75" dirty="0">
                <a:solidFill>
                  <a:srgbClr val="7D7D7D"/>
                </a:solidFill>
                <a:latin typeface="Trebuchet MS"/>
                <a:cs typeface="Trebuchet MS"/>
              </a:rPr>
              <a:t>Integral</a:t>
            </a:r>
            <a:r>
              <a:rPr sz="1400" b="1" i="1" spc="-180" dirty="0">
                <a:solidFill>
                  <a:srgbClr val="7D7D7D"/>
                </a:solidFill>
                <a:latin typeface="Trebuchet MS"/>
                <a:cs typeface="Trebuchet MS"/>
              </a:rPr>
              <a:t> </a:t>
            </a:r>
            <a:r>
              <a:rPr sz="1400" b="1" i="1" spc="-100" dirty="0">
                <a:solidFill>
                  <a:srgbClr val="7D7D7D"/>
                </a:solidFill>
                <a:latin typeface="Trebuchet MS"/>
                <a:cs typeface="Trebuchet MS"/>
              </a:rPr>
              <a:t>year</a:t>
            </a:r>
            <a:endParaRPr sz="1400" dirty="0">
              <a:latin typeface="Trebuchet MS"/>
              <a:cs typeface="Trebuchet MS"/>
            </a:endParaRPr>
          </a:p>
          <a:p>
            <a:pPr marL="12700">
              <a:lnSpc>
                <a:spcPct val="100000"/>
              </a:lnSpc>
            </a:pPr>
            <a:r>
              <a:rPr sz="1400" b="1" spc="-55" dirty="0">
                <a:solidFill>
                  <a:srgbClr val="EB621E"/>
                </a:solidFill>
                <a:latin typeface="Arial"/>
                <a:cs typeface="Arial"/>
              </a:rPr>
              <a:t>Student</a:t>
            </a:r>
            <a:r>
              <a:rPr sz="1400" b="1" spc="-80" dirty="0">
                <a:solidFill>
                  <a:srgbClr val="EB621E"/>
                </a:solidFill>
                <a:latin typeface="Arial"/>
                <a:cs typeface="Arial"/>
              </a:rPr>
              <a:t> </a:t>
            </a:r>
            <a:r>
              <a:rPr sz="1400" b="1" spc="-95" dirty="0">
                <a:solidFill>
                  <a:srgbClr val="EB621E"/>
                </a:solidFill>
                <a:latin typeface="Arial"/>
                <a:cs typeface="Arial"/>
              </a:rPr>
              <a:t>Finance</a:t>
            </a:r>
            <a:r>
              <a:rPr sz="1400" b="1" spc="-125" dirty="0">
                <a:solidFill>
                  <a:srgbClr val="EB621E"/>
                </a:solidFill>
                <a:latin typeface="Arial"/>
                <a:cs typeface="Arial"/>
              </a:rPr>
              <a:t> </a:t>
            </a:r>
            <a:r>
              <a:rPr sz="1400" b="1" spc="-60" dirty="0">
                <a:solidFill>
                  <a:srgbClr val="EB621E"/>
                </a:solidFill>
                <a:latin typeface="Arial"/>
                <a:cs typeface="Arial"/>
              </a:rPr>
              <a:t>normallycontinue</a:t>
            </a:r>
            <a:r>
              <a:rPr sz="1400" b="1" spc="-105" dirty="0">
                <a:solidFill>
                  <a:srgbClr val="EB621E"/>
                </a:solidFill>
                <a:latin typeface="Arial"/>
                <a:cs typeface="Arial"/>
              </a:rPr>
              <a:t> </a:t>
            </a:r>
            <a:r>
              <a:rPr sz="1400" b="1" spc="-55" dirty="0">
                <a:solidFill>
                  <a:srgbClr val="EB621E"/>
                </a:solidFill>
                <a:latin typeface="Arial"/>
                <a:cs typeface="Arial"/>
              </a:rPr>
              <a:t>funding.</a:t>
            </a:r>
            <a:r>
              <a:rPr sz="1400" b="1" spc="-200" dirty="0">
                <a:solidFill>
                  <a:srgbClr val="EB621E"/>
                </a:solidFill>
                <a:latin typeface="Arial"/>
                <a:cs typeface="Arial"/>
              </a:rPr>
              <a:t> </a:t>
            </a:r>
            <a:r>
              <a:rPr sz="1400" b="1" spc="-65" dirty="0">
                <a:solidFill>
                  <a:srgbClr val="EB621E"/>
                </a:solidFill>
                <a:latin typeface="Arial"/>
                <a:cs typeface="Arial"/>
              </a:rPr>
              <a:t>However,</a:t>
            </a:r>
            <a:r>
              <a:rPr sz="1400" b="1" spc="-215" dirty="0">
                <a:solidFill>
                  <a:srgbClr val="EB621E"/>
                </a:solidFill>
                <a:latin typeface="Arial"/>
                <a:cs typeface="Arial"/>
              </a:rPr>
              <a:t> </a:t>
            </a:r>
            <a:r>
              <a:rPr sz="1400" b="1" spc="-50" dirty="0">
                <a:solidFill>
                  <a:srgbClr val="EB621E"/>
                </a:solidFill>
                <a:latin typeface="Arial"/>
                <a:cs typeface="Arial"/>
              </a:rPr>
              <a:t>this</a:t>
            </a:r>
            <a:r>
              <a:rPr sz="1400" b="1" spc="-200" dirty="0">
                <a:solidFill>
                  <a:srgbClr val="EB621E"/>
                </a:solidFill>
                <a:latin typeface="Arial"/>
                <a:cs typeface="Arial"/>
              </a:rPr>
              <a:t> </a:t>
            </a:r>
            <a:r>
              <a:rPr sz="1400" b="1" spc="-40" dirty="0">
                <a:solidFill>
                  <a:srgbClr val="EB621E"/>
                </a:solidFill>
                <a:latin typeface="Arial"/>
                <a:cs typeface="Arial"/>
              </a:rPr>
              <a:t>may</a:t>
            </a:r>
            <a:r>
              <a:rPr sz="1400" b="1" spc="-200" dirty="0">
                <a:solidFill>
                  <a:srgbClr val="EB621E"/>
                </a:solidFill>
                <a:latin typeface="Arial"/>
                <a:cs typeface="Arial"/>
              </a:rPr>
              <a:t> </a:t>
            </a:r>
            <a:r>
              <a:rPr sz="1400" b="1" spc="-30" dirty="0">
                <a:solidFill>
                  <a:srgbClr val="EB621E"/>
                </a:solidFill>
                <a:latin typeface="Arial"/>
                <a:cs typeface="Arial"/>
              </a:rPr>
              <a:t>not</a:t>
            </a:r>
            <a:r>
              <a:rPr sz="1400" b="1" spc="-130" dirty="0">
                <a:solidFill>
                  <a:srgbClr val="EB621E"/>
                </a:solidFill>
                <a:latin typeface="Arial"/>
                <a:cs typeface="Arial"/>
              </a:rPr>
              <a:t> </a:t>
            </a:r>
            <a:r>
              <a:rPr sz="1400" b="1" spc="-50" dirty="0">
                <a:solidFill>
                  <a:srgbClr val="EB621E"/>
                </a:solidFill>
                <a:latin typeface="Arial"/>
                <a:cs typeface="Arial"/>
              </a:rPr>
              <a:t>be</a:t>
            </a:r>
            <a:r>
              <a:rPr sz="1400" b="1" spc="-150" dirty="0">
                <a:solidFill>
                  <a:srgbClr val="EB621E"/>
                </a:solidFill>
                <a:latin typeface="Arial"/>
                <a:cs typeface="Arial"/>
              </a:rPr>
              <a:t> </a:t>
            </a:r>
            <a:r>
              <a:rPr sz="1400" b="1" spc="-10" dirty="0">
                <a:solidFill>
                  <a:srgbClr val="EB621E"/>
                </a:solidFill>
                <a:latin typeface="Arial"/>
                <a:cs typeface="Arial"/>
              </a:rPr>
              <a:t>at</a:t>
            </a:r>
            <a:r>
              <a:rPr sz="1400" b="1" spc="-105" dirty="0">
                <a:solidFill>
                  <a:srgbClr val="EB621E"/>
                </a:solidFill>
                <a:latin typeface="Arial"/>
                <a:cs typeface="Arial"/>
              </a:rPr>
              <a:t> </a:t>
            </a:r>
            <a:r>
              <a:rPr sz="1400" b="1" spc="-30" dirty="0">
                <a:solidFill>
                  <a:srgbClr val="EB621E"/>
                </a:solidFill>
                <a:latin typeface="Arial"/>
                <a:cs typeface="Arial"/>
              </a:rPr>
              <a:t>the </a:t>
            </a:r>
            <a:r>
              <a:rPr sz="1400" b="1" spc="-80" dirty="0">
                <a:solidFill>
                  <a:srgbClr val="EB621E"/>
                </a:solidFill>
                <a:latin typeface="Arial"/>
                <a:cs typeface="Arial"/>
              </a:rPr>
              <a:t>same</a:t>
            </a:r>
            <a:r>
              <a:rPr sz="1400" b="1" spc="-200" dirty="0">
                <a:solidFill>
                  <a:srgbClr val="EB621E"/>
                </a:solidFill>
                <a:latin typeface="Arial"/>
                <a:cs typeface="Arial"/>
              </a:rPr>
              <a:t> </a:t>
            </a:r>
            <a:r>
              <a:rPr sz="1400" b="1" spc="-55" dirty="0">
                <a:solidFill>
                  <a:srgbClr val="EB621E"/>
                </a:solidFill>
                <a:latin typeface="Arial"/>
                <a:cs typeface="Arial"/>
              </a:rPr>
              <a:t>level.</a:t>
            </a:r>
            <a:r>
              <a:rPr sz="1400" b="1" spc="-75" dirty="0">
                <a:solidFill>
                  <a:srgbClr val="EB621E"/>
                </a:solidFill>
                <a:latin typeface="Arial"/>
                <a:cs typeface="Arial"/>
              </a:rPr>
              <a:t> </a:t>
            </a:r>
            <a:r>
              <a:rPr sz="1400" b="1" spc="-80" dirty="0">
                <a:solidFill>
                  <a:srgbClr val="EB621E"/>
                </a:solidFill>
                <a:latin typeface="Arial"/>
                <a:cs typeface="Arial"/>
              </a:rPr>
              <a:t>You</a:t>
            </a:r>
            <a:r>
              <a:rPr sz="1400" b="1" spc="-85" dirty="0">
                <a:solidFill>
                  <a:srgbClr val="EB621E"/>
                </a:solidFill>
                <a:latin typeface="Arial"/>
                <a:cs typeface="Arial"/>
              </a:rPr>
              <a:t> </a:t>
            </a:r>
            <a:r>
              <a:rPr sz="1400" b="1" spc="-40" dirty="0">
                <a:solidFill>
                  <a:srgbClr val="EB621E"/>
                </a:solidFill>
                <a:latin typeface="Arial"/>
                <a:cs typeface="Arial"/>
              </a:rPr>
              <a:t>are</a:t>
            </a:r>
            <a:r>
              <a:rPr sz="1400" b="1" spc="-100" dirty="0">
                <a:solidFill>
                  <a:srgbClr val="EB621E"/>
                </a:solidFill>
                <a:latin typeface="Arial"/>
                <a:cs typeface="Arial"/>
              </a:rPr>
              <a:t> </a:t>
            </a:r>
            <a:r>
              <a:rPr sz="1400" b="1" spc="-50" dirty="0">
                <a:solidFill>
                  <a:srgbClr val="EB621E"/>
                </a:solidFill>
                <a:latin typeface="Arial"/>
                <a:cs typeface="Arial"/>
              </a:rPr>
              <a:t>also</a:t>
            </a:r>
            <a:r>
              <a:rPr sz="1400" b="1" spc="-80" dirty="0">
                <a:solidFill>
                  <a:srgbClr val="EB621E"/>
                </a:solidFill>
                <a:latin typeface="Arial"/>
                <a:cs typeface="Arial"/>
              </a:rPr>
              <a:t> </a:t>
            </a:r>
            <a:r>
              <a:rPr sz="1400" b="1" spc="-50" dirty="0">
                <a:solidFill>
                  <a:srgbClr val="EB621E"/>
                </a:solidFill>
                <a:latin typeface="Arial"/>
                <a:cs typeface="Arial"/>
              </a:rPr>
              <a:t>able</a:t>
            </a:r>
            <a:r>
              <a:rPr sz="1400" b="1" spc="-80" dirty="0">
                <a:solidFill>
                  <a:srgbClr val="EB621E"/>
                </a:solidFill>
                <a:latin typeface="Arial"/>
                <a:cs typeface="Arial"/>
              </a:rPr>
              <a:t> </a:t>
            </a:r>
            <a:r>
              <a:rPr sz="1400" b="1" spc="-35" dirty="0">
                <a:solidFill>
                  <a:srgbClr val="EB621E"/>
                </a:solidFill>
                <a:latin typeface="Arial"/>
                <a:cs typeface="Arial"/>
              </a:rPr>
              <a:t>to</a:t>
            </a:r>
            <a:endParaRPr sz="1400" dirty="0">
              <a:latin typeface="Arial"/>
              <a:cs typeface="Arial"/>
            </a:endParaRPr>
          </a:p>
          <a:p>
            <a:pPr marL="12700">
              <a:lnSpc>
                <a:spcPct val="100000"/>
              </a:lnSpc>
              <a:spcBef>
                <a:spcPts val="5"/>
              </a:spcBef>
            </a:pPr>
            <a:r>
              <a:rPr sz="1400" b="1" spc="-55" dirty="0">
                <a:solidFill>
                  <a:srgbClr val="EB621E"/>
                </a:solidFill>
                <a:latin typeface="Arial"/>
                <a:cs typeface="Arial"/>
              </a:rPr>
              <a:t>apply </a:t>
            </a:r>
            <a:r>
              <a:rPr sz="1400" b="1" spc="-45" dirty="0">
                <a:solidFill>
                  <a:srgbClr val="EB621E"/>
                </a:solidFill>
                <a:latin typeface="Arial"/>
                <a:cs typeface="Arial"/>
              </a:rPr>
              <a:t>for </a:t>
            </a:r>
            <a:r>
              <a:rPr sz="1400" b="1" spc="-5" dirty="0">
                <a:solidFill>
                  <a:srgbClr val="EB621E"/>
                </a:solidFill>
                <a:latin typeface="Arial"/>
                <a:cs typeface="Arial"/>
              </a:rPr>
              <a:t>a </a:t>
            </a:r>
            <a:r>
              <a:rPr sz="1400" b="1" spc="-65" dirty="0">
                <a:solidFill>
                  <a:srgbClr val="EB621E"/>
                </a:solidFill>
                <a:latin typeface="Arial"/>
                <a:cs typeface="Arial"/>
              </a:rPr>
              <a:t>Travel</a:t>
            </a:r>
            <a:r>
              <a:rPr sz="1400" b="1" spc="-220" dirty="0">
                <a:solidFill>
                  <a:srgbClr val="EB621E"/>
                </a:solidFill>
                <a:latin typeface="Arial"/>
                <a:cs typeface="Arial"/>
              </a:rPr>
              <a:t> </a:t>
            </a:r>
            <a:r>
              <a:rPr sz="1400" b="1" spc="-50" dirty="0">
                <a:solidFill>
                  <a:srgbClr val="EB621E"/>
                </a:solidFill>
                <a:latin typeface="Arial"/>
                <a:cs typeface="Arial"/>
              </a:rPr>
              <a:t>Grant.</a:t>
            </a:r>
            <a:endParaRPr sz="1400" dirty="0">
              <a:latin typeface="Arial"/>
              <a:cs typeface="Arial"/>
            </a:endParaRPr>
          </a:p>
          <a:p>
            <a:pPr marL="12700">
              <a:lnSpc>
                <a:spcPct val="100000"/>
              </a:lnSpc>
            </a:pPr>
            <a:r>
              <a:rPr sz="1400" b="1" i="1" spc="-75" dirty="0">
                <a:solidFill>
                  <a:srgbClr val="7D7D7D"/>
                </a:solidFill>
                <a:latin typeface="Trebuchet MS"/>
                <a:cs typeface="Trebuchet MS"/>
              </a:rPr>
              <a:t>Additional</a:t>
            </a:r>
            <a:r>
              <a:rPr sz="1400" b="1" i="1" spc="-220" dirty="0">
                <a:solidFill>
                  <a:srgbClr val="7D7D7D"/>
                </a:solidFill>
                <a:latin typeface="Trebuchet MS"/>
                <a:cs typeface="Trebuchet MS"/>
              </a:rPr>
              <a:t> </a:t>
            </a:r>
            <a:r>
              <a:rPr sz="1400" b="1" i="1" spc="-100" dirty="0" smtClean="0">
                <a:solidFill>
                  <a:srgbClr val="7D7D7D"/>
                </a:solidFill>
                <a:latin typeface="Trebuchet MS"/>
                <a:cs typeface="Trebuchet MS"/>
              </a:rPr>
              <a:t>year</a:t>
            </a:r>
            <a:r>
              <a:rPr lang="en-GB" sz="1400" b="1" i="1" spc="-100" dirty="0" smtClean="0">
                <a:solidFill>
                  <a:srgbClr val="7D7D7D"/>
                </a:solidFill>
                <a:latin typeface="Trebuchet MS"/>
                <a:cs typeface="Trebuchet MS"/>
              </a:rPr>
              <a:t> </a:t>
            </a:r>
            <a:r>
              <a:rPr lang="en-GB" sz="1400" b="1" i="1" spc="-100" dirty="0" err="1" smtClean="0">
                <a:solidFill>
                  <a:srgbClr val="7D7D7D"/>
                </a:solidFill>
                <a:latin typeface="Trebuchet MS"/>
                <a:cs typeface="Trebuchet MS"/>
              </a:rPr>
              <a:t>i.e</a:t>
            </a:r>
            <a:r>
              <a:rPr lang="en-GB" sz="1400" b="1" i="1" spc="-100" dirty="0" smtClean="0">
                <a:solidFill>
                  <a:srgbClr val="7D7D7D"/>
                </a:solidFill>
                <a:latin typeface="Trebuchet MS"/>
                <a:cs typeface="Trebuchet MS"/>
              </a:rPr>
              <a:t> you are not taking the year as part of your degree</a:t>
            </a:r>
            <a:endParaRPr sz="1400" dirty="0">
              <a:latin typeface="Trebuchet MS"/>
              <a:cs typeface="Trebuchet MS"/>
            </a:endParaRPr>
          </a:p>
          <a:p>
            <a:pPr marL="12700">
              <a:lnSpc>
                <a:spcPct val="100000"/>
              </a:lnSpc>
            </a:pPr>
            <a:r>
              <a:rPr sz="1400" b="1" spc="-55" dirty="0">
                <a:solidFill>
                  <a:srgbClr val="EB621E"/>
                </a:solidFill>
                <a:latin typeface="Arial"/>
                <a:cs typeface="Arial"/>
              </a:rPr>
              <a:t>Student</a:t>
            </a:r>
            <a:r>
              <a:rPr sz="1400" b="1" spc="-85" dirty="0">
                <a:solidFill>
                  <a:srgbClr val="EB621E"/>
                </a:solidFill>
                <a:latin typeface="Arial"/>
                <a:cs typeface="Arial"/>
              </a:rPr>
              <a:t> </a:t>
            </a:r>
            <a:r>
              <a:rPr sz="1400" b="1" spc="-95" dirty="0">
                <a:solidFill>
                  <a:srgbClr val="EB621E"/>
                </a:solidFill>
                <a:latin typeface="Arial"/>
                <a:cs typeface="Arial"/>
              </a:rPr>
              <a:t>Finance</a:t>
            </a:r>
            <a:r>
              <a:rPr sz="1400" b="1" spc="-130" dirty="0">
                <a:solidFill>
                  <a:srgbClr val="EB621E"/>
                </a:solidFill>
                <a:latin typeface="Arial"/>
                <a:cs typeface="Arial"/>
              </a:rPr>
              <a:t> </a:t>
            </a:r>
            <a:r>
              <a:rPr sz="1400" b="1" spc="-45" dirty="0">
                <a:solidFill>
                  <a:srgbClr val="EB621E"/>
                </a:solidFill>
                <a:latin typeface="Arial"/>
                <a:cs typeface="Arial"/>
              </a:rPr>
              <a:t>will</a:t>
            </a:r>
            <a:r>
              <a:rPr sz="1400" b="1" spc="-150" dirty="0">
                <a:solidFill>
                  <a:srgbClr val="EB621E"/>
                </a:solidFill>
                <a:latin typeface="Arial"/>
                <a:cs typeface="Arial"/>
              </a:rPr>
              <a:t> </a:t>
            </a:r>
            <a:r>
              <a:rPr sz="1400" b="1" spc="-30" dirty="0">
                <a:solidFill>
                  <a:srgbClr val="EB621E"/>
                </a:solidFill>
                <a:latin typeface="Arial"/>
                <a:cs typeface="Arial"/>
              </a:rPr>
              <a:t>not</a:t>
            </a:r>
            <a:r>
              <a:rPr sz="1400" b="1" spc="-135" dirty="0">
                <a:solidFill>
                  <a:srgbClr val="EB621E"/>
                </a:solidFill>
                <a:latin typeface="Arial"/>
                <a:cs typeface="Arial"/>
              </a:rPr>
              <a:t> </a:t>
            </a:r>
            <a:r>
              <a:rPr sz="1400" b="1" spc="-80" dirty="0">
                <a:solidFill>
                  <a:srgbClr val="EB621E"/>
                </a:solidFill>
                <a:latin typeface="Arial"/>
                <a:cs typeface="Arial"/>
              </a:rPr>
              <a:t>continue</a:t>
            </a:r>
            <a:r>
              <a:rPr sz="1400" b="1" spc="-105" dirty="0">
                <a:solidFill>
                  <a:srgbClr val="EB621E"/>
                </a:solidFill>
                <a:latin typeface="Arial"/>
                <a:cs typeface="Arial"/>
              </a:rPr>
              <a:t> </a:t>
            </a:r>
            <a:r>
              <a:rPr sz="1400" b="1" spc="-75" dirty="0">
                <a:solidFill>
                  <a:srgbClr val="EB621E"/>
                </a:solidFill>
                <a:latin typeface="Arial"/>
                <a:cs typeface="Arial"/>
              </a:rPr>
              <a:t>funding</a:t>
            </a:r>
            <a:r>
              <a:rPr sz="1400" b="1" spc="-110" dirty="0">
                <a:solidFill>
                  <a:srgbClr val="EB621E"/>
                </a:solidFill>
                <a:latin typeface="Arial"/>
                <a:cs typeface="Arial"/>
              </a:rPr>
              <a:t> </a:t>
            </a:r>
            <a:r>
              <a:rPr sz="1400" b="1" spc="-85" dirty="0">
                <a:solidFill>
                  <a:srgbClr val="EB621E"/>
                </a:solidFill>
                <a:latin typeface="Arial"/>
                <a:cs typeface="Arial"/>
              </a:rPr>
              <a:t>as</a:t>
            </a:r>
            <a:r>
              <a:rPr sz="1400" b="1" spc="-204" dirty="0">
                <a:solidFill>
                  <a:srgbClr val="EB621E"/>
                </a:solidFill>
                <a:latin typeface="Arial"/>
                <a:cs typeface="Arial"/>
              </a:rPr>
              <a:t> </a:t>
            </a:r>
            <a:r>
              <a:rPr sz="1400" b="1" spc="-75" dirty="0">
                <a:solidFill>
                  <a:srgbClr val="EB621E"/>
                </a:solidFill>
                <a:latin typeface="Arial"/>
                <a:cs typeface="Arial"/>
              </a:rPr>
              <a:t>you</a:t>
            </a:r>
            <a:r>
              <a:rPr sz="1400" b="1" spc="-155" dirty="0">
                <a:solidFill>
                  <a:srgbClr val="EB621E"/>
                </a:solidFill>
                <a:latin typeface="Arial"/>
                <a:cs typeface="Arial"/>
              </a:rPr>
              <a:t> </a:t>
            </a:r>
            <a:r>
              <a:rPr sz="1400" b="1" spc="-45" dirty="0">
                <a:solidFill>
                  <a:srgbClr val="EB621E"/>
                </a:solidFill>
                <a:latin typeface="Arial"/>
                <a:cs typeface="Arial"/>
              </a:rPr>
              <a:t>will</a:t>
            </a:r>
            <a:r>
              <a:rPr sz="1400" b="1" spc="-150" dirty="0">
                <a:solidFill>
                  <a:srgbClr val="EB621E"/>
                </a:solidFill>
                <a:latin typeface="Arial"/>
                <a:cs typeface="Arial"/>
              </a:rPr>
              <a:t> </a:t>
            </a:r>
            <a:r>
              <a:rPr sz="1400" b="1" spc="-75" dirty="0">
                <a:solidFill>
                  <a:srgbClr val="EB621E"/>
                </a:solidFill>
                <a:latin typeface="Arial"/>
                <a:cs typeface="Arial"/>
              </a:rPr>
              <a:t>have</a:t>
            </a:r>
            <a:r>
              <a:rPr sz="1400" b="1" spc="-155" dirty="0">
                <a:solidFill>
                  <a:srgbClr val="EB621E"/>
                </a:solidFill>
                <a:latin typeface="Arial"/>
                <a:cs typeface="Arial"/>
              </a:rPr>
              <a:t> </a:t>
            </a:r>
            <a:r>
              <a:rPr sz="1400" b="1" spc="-50" dirty="0">
                <a:solidFill>
                  <a:srgbClr val="EB621E"/>
                </a:solidFill>
                <a:latin typeface="Arial"/>
                <a:cs typeface="Arial"/>
              </a:rPr>
              <a:t>formally</a:t>
            </a:r>
            <a:r>
              <a:rPr sz="1400" b="1" spc="-204" dirty="0">
                <a:solidFill>
                  <a:srgbClr val="EB621E"/>
                </a:solidFill>
                <a:latin typeface="Arial"/>
                <a:cs typeface="Arial"/>
              </a:rPr>
              <a:t> </a:t>
            </a:r>
            <a:r>
              <a:rPr sz="1400" b="1" spc="-55" dirty="0">
                <a:solidFill>
                  <a:srgbClr val="EB621E"/>
                </a:solidFill>
                <a:latin typeface="Arial"/>
                <a:cs typeface="Arial"/>
              </a:rPr>
              <a:t>interrupted</a:t>
            </a:r>
            <a:r>
              <a:rPr sz="1400" b="1" spc="15" dirty="0">
                <a:solidFill>
                  <a:srgbClr val="EB621E"/>
                </a:solidFill>
                <a:latin typeface="Arial"/>
                <a:cs typeface="Arial"/>
              </a:rPr>
              <a:t> </a:t>
            </a:r>
            <a:r>
              <a:rPr sz="1400" b="1" spc="-80" dirty="0">
                <a:solidFill>
                  <a:srgbClr val="EB621E"/>
                </a:solidFill>
                <a:latin typeface="Arial"/>
                <a:cs typeface="Arial"/>
              </a:rPr>
              <a:t>your</a:t>
            </a:r>
            <a:r>
              <a:rPr sz="1400" b="1" spc="-160" dirty="0">
                <a:solidFill>
                  <a:srgbClr val="EB621E"/>
                </a:solidFill>
                <a:latin typeface="Arial"/>
                <a:cs typeface="Arial"/>
              </a:rPr>
              <a:t> </a:t>
            </a:r>
            <a:r>
              <a:rPr sz="1400" b="1" spc="-75" dirty="0">
                <a:solidFill>
                  <a:srgbClr val="EB621E"/>
                </a:solidFill>
                <a:latin typeface="Arial"/>
                <a:cs typeface="Arial"/>
              </a:rPr>
              <a:t>studies.</a:t>
            </a:r>
            <a:r>
              <a:rPr sz="1400" b="1" spc="-170" dirty="0">
                <a:solidFill>
                  <a:srgbClr val="EB621E"/>
                </a:solidFill>
                <a:latin typeface="Arial"/>
                <a:cs typeface="Arial"/>
              </a:rPr>
              <a:t> </a:t>
            </a:r>
            <a:r>
              <a:rPr sz="1400" b="1" spc="-30" dirty="0">
                <a:solidFill>
                  <a:srgbClr val="EB621E"/>
                </a:solidFill>
                <a:latin typeface="Arial"/>
                <a:cs typeface="Arial"/>
              </a:rPr>
              <a:t>DO</a:t>
            </a:r>
            <a:r>
              <a:rPr sz="1400" b="1" spc="-150" dirty="0">
                <a:solidFill>
                  <a:srgbClr val="EB621E"/>
                </a:solidFill>
                <a:latin typeface="Arial"/>
                <a:cs typeface="Arial"/>
              </a:rPr>
              <a:t> </a:t>
            </a:r>
            <a:r>
              <a:rPr sz="1400" b="1" spc="-40" dirty="0">
                <a:solidFill>
                  <a:srgbClr val="EB621E"/>
                </a:solidFill>
                <a:latin typeface="Arial"/>
                <a:cs typeface="Arial"/>
              </a:rPr>
              <a:t>NOT</a:t>
            </a:r>
            <a:r>
              <a:rPr sz="1400" b="1" spc="-165" dirty="0">
                <a:solidFill>
                  <a:srgbClr val="EB621E"/>
                </a:solidFill>
                <a:latin typeface="Arial"/>
                <a:cs typeface="Arial"/>
              </a:rPr>
              <a:t> </a:t>
            </a:r>
            <a:r>
              <a:rPr sz="1400" b="1" spc="-45" dirty="0">
                <a:solidFill>
                  <a:srgbClr val="EB621E"/>
                </a:solidFill>
                <a:latin typeface="Arial"/>
                <a:cs typeface="Arial"/>
              </a:rPr>
              <a:t>rely</a:t>
            </a:r>
            <a:r>
              <a:rPr sz="1400" b="1" spc="-200" dirty="0">
                <a:solidFill>
                  <a:srgbClr val="EB621E"/>
                </a:solidFill>
                <a:latin typeface="Arial"/>
                <a:cs typeface="Arial"/>
              </a:rPr>
              <a:t> </a:t>
            </a:r>
            <a:r>
              <a:rPr sz="1400" b="1" spc="-90" dirty="0">
                <a:solidFill>
                  <a:srgbClr val="EB621E"/>
                </a:solidFill>
                <a:latin typeface="Arial"/>
                <a:cs typeface="Arial"/>
              </a:rPr>
              <a:t>on</a:t>
            </a:r>
            <a:endParaRPr sz="1400" dirty="0">
              <a:latin typeface="Arial"/>
              <a:cs typeface="Arial"/>
            </a:endParaRPr>
          </a:p>
          <a:p>
            <a:pPr marL="12700">
              <a:lnSpc>
                <a:spcPts val="1680"/>
              </a:lnSpc>
            </a:pPr>
            <a:r>
              <a:rPr sz="1400" b="1" spc="-80" dirty="0">
                <a:solidFill>
                  <a:srgbClr val="EB621E"/>
                </a:solidFill>
                <a:latin typeface="Arial"/>
                <a:cs typeface="Arial"/>
              </a:rPr>
              <a:t>receiving</a:t>
            </a:r>
            <a:r>
              <a:rPr sz="1400" b="1" spc="-235" dirty="0">
                <a:solidFill>
                  <a:srgbClr val="EB621E"/>
                </a:solidFill>
                <a:latin typeface="Arial"/>
                <a:cs typeface="Arial"/>
              </a:rPr>
              <a:t> </a:t>
            </a:r>
            <a:r>
              <a:rPr sz="1400" b="1" spc="-80" dirty="0">
                <a:solidFill>
                  <a:srgbClr val="EB621E"/>
                </a:solidFill>
                <a:latin typeface="Arial"/>
                <a:cs typeface="Arial"/>
              </a:rPr>
              <a:t>funding</a:t>
            </a:r>
            <a:r>
              <a:rPr sz="1400" b="1" spc="-114" dirty="0">
                <a:solidFill>
                  <a:srgbClr val="EB621E"/>
                </a:solidFill>
                <a:latin typeface="Arial"/>
                <a:cs typeface="Arial"/>
              </a:rPr>
              <a:t> </a:t>
            </a:r>
            <a:r>
              <a:rPr sz="1400" b="1" spc="-45" dirty="0">
                <a:solidFill>
                  <a:srgbClr val="EB621E"/>
                </a:solidFill>
                <a:latin typeface="Arial"/>
                <a:cs typeface="Arial"/>
              </a:rPr>
              <a:t>from</a:t>
            </a:r>
            <a:r>
              <a:rPr sz="1400" b="1" spc="-165" dirty="0">
                <a:solidFill>
                  <a:srgbClr val="EB621E"/>
                </a:solidFill>
                <a:latin typeface="Arial"/>
                <a:cs typeface="Arial"/>
              </a:rPr>
              <a:t> </a:t>
            </a:r>
            <a:r>
              <a:rPr sz="1400" b="1" spc="-30" dirty="0">
                <a:solidFill>
                  <a:srgbClr val="EB621E"/>
                </a:solidFill>
                <a:latin typeface="Arial"/>
                <a:cs typeface="Arial"/>
              </a:rPr>
              <a:t>them.</a:t>
            </a:r>
            <a:endParaRPr sz="1400" dirty="0">
              <a:latin typeface="Arial"/>
              <a:cs typeface="Arial"/>
            </a:endParaRPr>
          </a:p>
          <a:p>
            <a:pPr marL="12700">
              <a:lnSpc>
                <a:spcPts val="1800"/>
              </a:lnSpc>
            </a:pPr>
            <a:r>
              <a:rPr sz="1500" dirty="0">
                <a:solidFill>
                  <a:srgbClr val="EB621E"/>
                </a:solidFill>
                <a:latin typeface="Arial"/>
                <a:cs typeface="Arial"/>
              </a:rPr>
              <a:t>.</a:t>
            </a:r>
            <a:endParaRPr sz="1500" dirty="0">
              <a:latin typeface="Arial"/>
              <a:cs typeface="Arial"/>
            </a:endParaRPr>
          </a:p>
        </p:txBody>
      </p:sp>
      <p:sp>
        <p:nvSpPr>
          <p:cNvPr id="3" name="object 3"/>
          <p:cNvSpPr txBox="1"/>
          <p:nvPr/>
        </p:nvSpPr>
        <p:spPr>
          <a:xfrm>
            <a:off x="457606" y="4724527"/>
            <a:ext cx="2915285" cy="299720"/>
          </a:xfrm>
          <a:prstGeom prst="rect">
            <a:avLst/>
          </a:prstGeom>
        </p:spPr>
        <p:txBody>
          <a:bodyPr vert="horz" wrap="square" lIns="0" tIns="12700" rIns="0" bIns="0" rtlCol="0">
            <a:spAutoFit/>
          </a:bodyPr>
          <a:lstStyle/>
          <a:p>
            <a:pPr marL="12700">
              <a:lnSpc>
                <a:spcPct val="100000"/>
              </a:lnSpc>
              <a:spcBef>
                <a:spcPts val="100"/>
              </a:spcBef>
            </a:pPr>
            <a:r>
              <a:rPr sz="1800" b="1" spc="-35" dirty="0">
                <a:solidFill>
                  <a:srgbClr val="E26C09"/>
                </a:solidFill>
                <a:latin typeface="Arial"/>
                <a:cs typeface="Arial"/>
              </a:rPr>
              <a:t>What</a:t>
            </a:r>
            <a:r>
              <a:rPr sz="1800" b="1" spc="-185" dirty="0">
                <a:solidFill>
                  <a:srgbClr val="E26C09"/>
                </a:solidFill>
                <a:latin typeface="Arial"/>
                <a:cs typeface="Arial"/>
              </a:rPr>
              <a:t> </a:t>
            </a:r>
            <a:r>
              <a:rPr sz="1800" b="1" spc="-25" dirty="0">
                <a:solidFill>
                  <a:srgbClr val="E26C09"/>
                </a:solidFill>
                <a:latin typeface="Arial"/>
                <a:cs typeface="Arial"/>
              </a:rPr>
              <a:t>will</a:t>
            </a:r>
            <a:r>
              <a:rPr sz="1800" b="1" spc="-270" dirty="0">
                <a:solidFill>
                  <a:srgbClr val="E26C09"/>
                </a:solidFill>
                <a:latin typeface="Arial"/>
                <a:cs typeface="Arial"/>
              </a:rPr>
              <a:t> </a:t>
            </a:r>
            <a:r>
              <a:rPr sz="1800" b="1" spc="-5" dirty="0">
                <a:solidFill>
                  <a:srgbClr val="E26C09"/>
                </a:solidFill>
                <a:latin typeface="Arial"/>
                <a:cs typeface="Arial"/>
              </a:rPr>
              <a:t>a</a:t>
            </a:r>
            <a:r>
              <a:rPr sz="1800" b="1" spc="-220" dirty="0">
                <a:solidFill>
                  <a:srgbClr val="E26C09"/>
                </a:solidFill>
                <a:latin typeface="Arial"/>
                <a:cs typeface="Arial"/>
              </a:rPr>
              <a:t> </a:t>
            </a:r>
            <a:r>
              <a:rPr sz="1800" b="1" spc="-75" dirty="0">
                <a:solidFill>
                  <a:srgbClr val="E26C09"/>
                </a:solidFill>
                <a:latin typeface="Arial"/>
                <a:cs typeface="Arial"/>
              </a:rPr>
              <a:t>year</a:t>
            </a:r>
            <a:r>
              <a:rPr sz="1800" b="1" spc="-204" dirty="0">
                <a:solidFill>
                  <a:srgbClr val="E26C09"/>
                </a:solidFill>
                <a:latin typeface="Arial"/>
                <a:cs typeface="Arial"/>
              </a:rPr>
              <a:t> </a:t>
            </a:r>
            <a:r>
              <a:rPr sz="1800" b="1" spc="-80" dirty="0">
                <a:solidFill>
                  <a:srgbClr val="E26C09"/>
                </a:solidFill>
                <a:latin typeface="Arial"/>
                <a:cs typeface="Arial"/>
              </a:rPr>
              <a:t>abroad</a:t>
            </a:r>
            <a:r>
              <a:rPr sz="1800" b="1" spc="-225" dirty="0">
                <a:solidFill>
                  <a:srgbClr val="E26C09"/>
                </a:solidFill>
                <a:latin typeface="Arial"/>
                <a:cs typeface="Arial"/>
              </a:rPr>
              <a:t> </a:t>
            </a:r>
            <a:r>
              <a:rPr sz="1800" b="1" spc="-114" dirty="0">
                <a:solidFill>
                  <a:srgbClr val="E26C09"/>
                </a:solidFill>
                <a:latin typeface="Arial"/>
                <a:cs typeface="Arial"/>
              </a:rPr>
              <a:t>cost?</a:t>
            </a:r>
            <a:endParaRPr sz="1800">
              <a:latin typeface="Arial"/>
              <a:cs typeface="Arial"/>
            </a:endParaRPr>
          </a:p>
        </p:txBody>
      </p:sp>
    </p:spTree>
    <p:extLst>
      <p:ext uri="{BB962C8B-B14F-4D97-AF65-F5344CB8AC3E}">
        <p14:creationId xmlns:p14="http://schemas.microsoft.com/office/powerpoint/2010/main" val="3901579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2930" y="527050"/>
            <a:ext cx="7994015" cy="1532471"/>
          </a:xfrm>
          <a:prstGeom prst="rect">
            <a:avLst/>
          </a:prstGeom>
        </p:spPr>
        <p:txBody>
          <a:bodyPr vert="horz" wrap="square" lIns="0" tIns="11430" rIns="0" bIns="0" rtlCol="0">
            <a:spAutoFit/>
          </a:bodyPr>
          <a:lstStyle/>
          <a:p>
            <a:pPr marL="12700">
              <a:lnSpc>
                <a:spcPct val="100000"/>
              </a:lnSpc>
              <a:spcBef>
                <a:spcPts val="90"/>
              </a:spcBef>
            </a:pPr>
            <a:r>
              <a:rPr lang="en-GB" sz="1400" b="1" spc="-110" dirty="0" smtClean="0">
                <a:solidFill>
                  <a:srgbClr val="7E7E7E"/>
                </a:solidFill>
                <a:latin typeface="Arial"/>
                <a:cs typeface="Arial"/>
              </a:rPr>
              <a:t>S</a:t>
            </a:r>
            <a:r>
              <a:rPr sz="1400" b="1" spc="-110" dirty="0" err="1" smtClean="0">
                <a:solidFill>
                  <a:srgbClr val="7E7E7E"/>
                </a:solidFill>
                <a:latin typeface="Arial"/>
                <a:cs typeface="Arial"/>
              </a:rPr>
              <a:t>cholarships</a:t>
            </a:r>
            <a:endParaRPr lang="en-GB" sz="1400" b="1" spc="-110" dirty="0" smtClean="0">
              <a:solidFill>
                <a:srgbClr val="7E7E7E"/>
              </a:solidFill>
              <a:latin typeface="Arial"/>
              <a:cs typeface="Arial"/>
            </a:endParaRPr>
          </a:p>
          <a:p>
            <a:pPr marL="12700">
              <a:lnSpc>
                <a:spcPct val="100000"/>
              </a:lnSpc>
              <a:spcBef>
                <a:spcPts val="90"/>
              </a:spcBef>
            </a:pPr>
            <a:endParaRPr sz="1400" dirty="0">
              <a:latin typeface="Arial"/>
              <a:cs typeface="Arial"/>
            </a:endParaRPr>
          </a:p>
          <a:p>
            <a:pPr marL="12700" marR="5080">
              <a:lnSpc>
                <a:spcPct val="100000"/>
              </a:lnSpc>
              <a:spcBef>
                <a:spcPts val="5"/>
              </a:spcBef>
            </a:pPr>
            <a:r>
              <a:rPr sz="1400" b="1" spc="-10" dirty="0">
                <a:solidFill>
                  <a:srgbClr val="EB631E"/>
                </a:solidFill>
                <a:latin typeface="Arial"/>
                <a:cs typeface="Arial"/>
              </a:rPr>
              <a:t>If </a:t>
            </a:r>
            <a:r>
              <a:rPr sz="1400" b="1" spc="-85" dirty="0">
                <a:solidFill>
                  <a:srgbClr val="EB631E"/>
                </a:solidFill>
                <a:latin typeface="Arial"/>
                <a:cs typeface="Arial"/>
              </a:rPr>
              <a:t>you </a:t>
            </a:r>
            <a:r>
              <a:rPr sz="1400" b="1" spc="-65" dirty="0">
                <a:solidFill>
                  <a:srgbClr val="EB631E"/>
                </a:solidFill>
                <a:latin typeface="Arial"/>
                <a:cs typeface="Arial"/>
              </a:rPr>
              <a:t>are </a:t>
            </a:r>
            <a:r>
              <a:rPr sz="1400" b="1" spc="-70" dirty="0">
                <a:solidFill>
                  <a:srgbClr val="EB631E"/>
                </a:solidFill>
                <a:latin typeface="Arial"/>
                <a:cs typeface="Arial"/>
              </a:rPr>
              <a:t>in </a:t>
            </a:r>
            <a:r>
              <a:rPr sz="1400" b="1" spc="-65" dirty="0">
                <a:solidFill>
                  <a:srgbClr val="EB631E"/>
                </a:solidFill>
                <a:latin typeface="Arial"/>
                <a:cs typeface="Arial"/>
              </a:rPr>
              <a:t>receipt </a:t>
            </a:r>
            <a:r>
              <a:rPr sz="1400" b="1" spc="-50" dirty="0">
                <a:solidFill>
                  <a:srgbClr val="EB631E"/>
                </a:solidFill>
                <a:latin typeface="Arial"/>
                <a:cs typeface="Arial"/>
              </a:rPr>
              <a:t>of </a:t>
            </a:r>
            <a:r>
              <a:rPr lang="en-GB" sz="1400" b="1" spc="-50" dirty="0" smtClean="0">
                <a:solidFill>
                  <a:srgbClr val="EB631E"/>
                </a:solidFill>
                <a:latin typeface="Arial"/>
                <a:cs typeface="Arial"/>
              </a:rPr>
              <a:t>an RHUL</a:t>
            </a:r>
            <a:r>
              <a:rPr sz="1400" b="1" spc="-50" dirty="0" smtClean="0">
                <a:solidFill>
                  <a:srgbClr val="EB631E"/>
                </a:solidFill>
                <a:latin typeface="Arial"/>
                <a:cs typeface="Arial"/>
              </a:rPr>
              <a:t> </a:t>
            </a:r>
            <a:r>
              <a:rPr sz="1400" b="1" spc="-90" dirty="0">
                <a:solidFill>
                  <a:srgbClr val="EB631E"/>
                </a:solidFill>
                <a:latin typeface="Arial"/>
                <a:cs typeface="Arial"/>
              </a:rPr>
              <a:t>scholarship, </a:t>
            </a:r>
            <a:r>
              <a:rPr sz="1400" b="1" spc="-110" dirty="0">
                <a:solidFill>
                  <a:srgbClr val="EB631E"/>
                </a:solidFill>
                <a:latin typeface="Arial"/>
                <a:cs typeface="Arial"/>
              </a:rPr>
              <a:t>unless </a:t>
            </a:r>
            <a:r>
              <a:rPr sz="1400" b="1" spc="-85" dirty="0">
                <a:solidFill>
                  <a:srgbClr val="EB631E"/>
                </a:solidFill>
                <a:latin typeface="Arial"/>
                <a:cs typeface="Arial"/>
              </a:rPr>
              <a:t>you </a:t>
            </a:r>
            <a:r>
              <a:rPr sz="1400" b="1" spc="-70" dirty="0">
                <a:solidFill>
                  <a:srgbClr val="EB631E"/>
                </a:solidFill>
                <a:latin typeface="Arial"/>
                <a:cs typeface="Arial"/>
              </a:rPr>
              <a:t>are </a:t>
            </a:r>
            <a:r>
              <a:rPr sz="1400" b="1" spc="-85" dirty="0">
                <a:solidFill>
                  <a:srgbClr val="EB631E"/>
                </a:solidFill>
                <a:latin typeface="Arial"/>
                <a:cs typeface="Arial"/>
              </a:rPr>
              <a:t>going </a:t>
            </a:r>
            <a:r>
              <a:rPr sz="1400" b="1" spc="-105" dirty="0">
                <a:solidFill>
                  <a:srgbClr val="EB631E"/>
                </a:solidFill>
                <a:latin typeface="Arial"/>
                <a:cs typeface="Arial"/>
              </a:rPr>
              <a:t>overseas </a:t>
            </a:r>
            <a:r>
              <a:rPr sz="1400" b="1" spc="-130" dirty="0">
                <a:solidFill>
                  <a:srgbClr val="EB631E"/>
                </a:solidFill>
                <a:latin typeface="Arial"/>
                <a:cs typeface="Arial"/>
              </a:rPr>
              <a:t>as </a:t>
            </a:r>
            <a:r>
              <a:rPr sz="1400" b="1" spc="-65" dirty="0">
                <a:solidFill>
                  <a:srgbClr val="EB631E"/>
                </a:solidFill>
                <a:latin typeface="Arial"/>
                <a:cs typeface="Arial"/>
              </a:rPr>
              <a:t>a </a:t>
            </a:r>
            <a:r>
              <a:rPr sz="1400" b="1" spc="-95" dirty="0">
                <a:solidFill>
                  <a:srgbClr val="EB631E"/>
                </a:solidFill>
                <a:latin typeface="Arial"/>
                <a:cs typeface="Arial"/>
              </a:rPr>
              <a:t>compulsory </a:t>
            </a:r>
            <a:r>
              <a:rPr sz="1400" b="1" spc="-40" dirty="0">
                <a:solidFill>
                  <a:srgbClr val="EB631E"/>
                </a:solidFill>
                <a:latin typeface="Arial"/>
                <a:cs typeface="Arial"/>
              </a:rPr>
              <a:t>part </a:t>
            </a:r>
            <a:r>
              <a:rPr sz="1400" b="1" spc="-50" dirty="0">
                <a:solidFill>
                  <a:srgbClr val="EB631E"/>
                </a:solidFill>
                <a:latin typeface="Arial"/>
                <a:cs typeface="Arial"/>
              </a:rPr>
              <a:t>of </a:t>
            </a:r>
            <a:r>
              <a:rPr sz="1400" b="1" spc="-75" dirty="0">
                <a:solidFill>
                  <a:srgbClr val="EB631E"/>
                </a:solidFill>
                <a:latin typeface="Arial"/>
                <a:cs typeface="Arial"/>
              </a:rPr>
              <a:t>your  </a:t>
            </a:r>
            <a:r>
              <a:rPr sz="1400" b="1" spc="-55" dirty="0">
                <a:solidFill>
                  <a:srgbClr val="EB631E"/>
                </a:solidFill>
                <a:latin typeface="Arial"/>
                <a:cs typeface="Arial"/>
              </a:rPr>
              <a:t>degree,</a:t>
            </a:r>
            <a:r>
              <a:rPr sz="1400" b="1" spc="-114" dirty="0">
                <a:solidFill>
                  <a:srgbClr val="EB631E"/>
                </a:solidFill>
                <a:latin typeface="Arial"/>
                <a:cs typeface="Arial"/>
              </a:rPr>
              <a:t> </a:t>
            </a:r>
            <a:r>
              <a:rPr sz="1400" b="1" spc="-85" dirty="0">
                <a:solidFill>
                  <a:srgbClr val="EB631E"/>
                </a:solidFill>
                <a:latin typeface="Arial"/>
                <a:cs typeface="Arial"/>
              </a:rPr>
              <a:t>you</a:t>
            </a:r>
            <a:r>
              <a:rPr sz="1400" b="1" spc="-95" dirty="0">
                <a:solidFill>
                  <a:srgbClr val="EB631E"/>
                </a:solidFill>
                <a:latin typeface="Arial"/>
                <a:cs typeface="Arial"/>
              </a:rPr>
              <a:t> </a:t>
            </a:r>
            <a:r>
              <a:rPr lang="en-GB" sz="1400" b="1" spc="-50" dirty="0" smtClean="0">
                <a:solidFill>
                  <a:srgbClr val="EB631E"/>
                </a:solidFill>
                <a:latin typeface="Arial"/>
                <a:cs typeface="Arial"/>
              </a:rPr>
              <a:t>may not</a:t>
            </a:r>
            <a:r>
              <a:rPr sz="1400" b="1" spc="-65" dirty="0" smtClean="0">
                <a:solidFill>
                  <a:srgbClr val="EB631E"/>
                </a:solidFill>
                <a:latin typeface="Arial"/>
                <a:cs typeface="Arial"/>
              </a:rPr>
              <a:t> </a:t>
            </a:r>
            <a:r>
              <a:rPr sz="1400" b="1" spc="-40" dirty="0">
                <a:solidFill>
                  <a:srgbClr val="EB631E"/>
                </a:solidFill>
                <a:latin typeface="Arial"/>
                <a:cs typeface="Arial"/>
              </a:rPr>
              <a:t>not</a:t>
            </a:r>
            <a:r>
              <a:rPr sz="1400" b="1" spc="-100" dirty="0">
                <a:solidFill>
                  <a:srgbClr val="EB631E"/>
                </a:solidFill>
                <a:latin typeface="Arial"/>
                <a:cs typeface="Arial"/>
              </a:rPr>
              <a:t> </a:t>
            </a:r>
            <a:r>
              <a:rPr sz="1400" b="1" spc="-85" dirty="0">
                <a:solidFill>
                  <a:srgbClr val="EB631E"/>
                </a:solidFill>
                <a:latin typeface="Arial"/>
                <a:cs typeface="Arial"/>
              </a:rPr>
              <a:t>receive</a:t>
            </a:r>
            <a:r>
              <a:rPr sz="1400" b="1" spc="-95" dirty="0">
                <a:solidFill>
                  <a:srgbClr val="EB631E"/>
                </a:solidFill>
                <a:latin typeface="Arial"/>
                <a:cs typeface="Arial"/>
              </a:rPr>
              <a:t> </a:t>
            </a:r>
            <a:r>
              <a:rPr sz="1400" b="1" spc="-75" dirty="0">
                <a:solidFill>
                  <a:srgbClr val="EB631E"/>
                </a:solidFill>
                <a:latin typeface="Arial"/>
                <a:cs typeface="Arial"/>
              </a:rPr>
              <a:t>this</a:t>
            </a:r>
            <a:r>
              <a:rPr sz="1400" b="1" spc="-65" dirty="0">
                <a:solidFill>
                  <a:srgbClr val="EB631E"/>
                </a:solidFill>
                <a:latin typeface="Arial"/>
                <a:cs typeface="Arial"/>
              </a:rPr>
              <a:t> </a:t>
            </a:r>
            <a:r>
              <a:rPr sz="1400" b="1" spc="-75" dirty="0">
                <a:solidFill>
                  <a:srgbClr val="EB631E"/>
                </a:solidFill>
                <a:latin typeface="Arial"/>
                <a:cs typeface="Arial"/>
              </a:rPr>
              <a:t>funding</a:t>
            </a:r>
            <a:r>
              <a:rPr sz="1400" b="1" spc="-50" dirty="0">
                <a:solidFill>
                  <a:srgbClr val="EB631E"/>
                </a:solidFill>
                <a:latin typeface="Arial"/>
                <a:cs typeface="Arial"/>
              </a:rPr>
              <a:t> </a:t>
            </a:r>
            <a:r>
              <a:rPr sz="1400" b="1" spc="-65" dirty="0">
                <a:solidFill>
                  <a:srgbClr val="EB631E"/>
                </a:solidFill>
                <a:latin typeface="Arial"/>
                <a:cs typeface="Arial"/>
              </a:rPr>
              <a:t>whilst</a:t>
            </a:r>
            <a:r>
              <a:rPr sz="1400" b="1" spc="-75" dirty="0">
                <a:solidFill>
                  <a:srgbClr val="EB631E"/>
                </a:solidFill>
                <a:latin typeface="Arial"/>
                <a:cs typeface="Arial"/>
              </a:rPr>
              <a:t> </a:t>
            </a:r>
            <a:r>
              <a:rPr sz="1400" b="1" spc="-65" dirty="0" smtClean="0">
                <a:solidFill>
                  <a:srgbClr val="EB631E"/>
                </a:solidFill>
                <a:latin typeface="Arial"/>
                <a:cs typeface="Arial"/>
              </a:rPr>
              <a:t>abroad</a:t>
            </a:r>
            <a:r>
              <a:rPr lang="en-GB" sz="1400" b="1" spc="-65" dirty="0" smtClean="0">
                <a:solidFill>
                  <a:srgbClr val="EB631E"/>
                </a:solidFill>
                <a:latin typeface="Arial"/>
                <a:cs typeface="Arial"/>
              </a:rPr>
              <a:t> as </a:t>
            </a:r>
            <a:r>
              <a:rPr sz="1400" b="1" spc="-65" dirty="0" smtClean="0">
                <a:solidFill>
                  <a:srgbClr val="EB631E"/>
                </a:solidFill>
                <a:latin typeface="Arial"/>
                <a:cs typeface="Arial"/>
              </a:rPr>
              <a:t>a</a:t>
            </a:r>
            <a:r>
              <a:rPr sz="1400" b="1" spc="-95" dirty="0" smtClean="0">
                <a:solidFill>
                  <a:srgbClr val="EB631E"/>
                </a:solidFill>
                <a:latin typeface="Arial"/>
                <a:cs typeface="Arial"/>
              </a:rPr>
              <a:t> </a:t>
            </a:r>
            <a:r>
              <a:rPr sz="1400" b="1" spc="-60" dirty="0">
                <a:solidFill>
                  <a:srgbClr val="EB631E"/>
                </a:solidFill>
                <a:latin typeface="Arial"/>
                <a:cs typeface="Arial"/>
              </a:rPr>
              <a:t>student</a:t>
            </a:r>
            <a:r>
              <a:rPr sz="1400" b="1" spc="-125" dirty="0">
                <a:solidFill>
                  <a:srgbClr val="EB631E"/>
                </a:solidFill>
                <a:latin typeface="Arial"/>
                <a:cs typeface="Arial"/>
              </a:rPr>
              <a:t> </a:t>
            </a:r>
            <a:r>
              <a:rPr sz="1400" b="1" spc="-75" dirty="0">
                <a:solidFill>
                  <a:srgbClr val="EB631E"/>
                </a:solidFill>
                <a:latin typeface="Arial"/>
                <a:cs typeface="Arial"/>
              </a:rPr>
              <a:t>must</a:t>
            </a:r>
            <a:r>
              <a:rPr sz="1400" b="1" spc="-100" dirty="0">
                <a:solidFill>
                  <a:srgbClr val="EB631E"/>
                </a:solidFill>
                <a:latin typeface="Arial"/>
                <a:cs typeface="Arial"/>
              </a:rPr>
              <a:t> </a:t>
            </a:r>
            <a:r>
              <a:rPr sz="1400" b="1" spc="-80" dirty="0">
                <a:solidFill>
                  <a:srgbClr val="EB631E"/>
                </a:solidFill>
                <a:latin typeface="Arial"/>
                <a:cs typeface="Arial"/>
              </a:rPr>
              <a:t>be  </a:t>
            </a:r>
            <a:r>
              <a:rPr sz="1400" b="1" spc="-60" dirty="0">
                <a:solidFill>
                  <a:srgbClr val="EB631E"/>
                </a:solidFill>
                <a:latin typeface="Arial"/>
                <a:cs typeface="Arial"/>
              </a:rPr>
              <a:t>liable </a:t>
            </a:r>
            <a:r>
              <a:rPr sz="1400" b="1" spc="-55" dirty="0">
                <a:solidFill>
                  <a:srgbClr val="EB631E"/>
                </a:solidFill>
                <a:latin typeface="Arial"/>
                <a:cs typeface="Arial"/>
              </a:rPr>
              <a:t>for </a:t>
            </a:r>
            <a:r>
              <a:rPr sz="1400" b="1" spc="-45" dirty="0">
                <a:solidFill>
                  <a:srgbClr val="EB631E"/>
                </a:solidFill>
                <a:latin typeface="Arial"/>
                <a:cs typeface="Arial"/>
              </a:rPr>
              <a:t>full </a:t>
            </a:r>
            <a:r>
              <a:rPr sz="1400" b="1" spc="-70" dirty="0">
                <a:solidFill>
                  <a:srgbClr val="EB631E"/>
                </a:solidFill>
                <a:latin typeface="Arial"/>
                <a:cs typeface="Arial"/>
              </a:rPr>
              <a:t>variable </a:t>
            </a:r>
            <a:r>
              <a:rPr sz="1400" b="1" spc="-40" dirty="0">
                <a:solidFill>
                  <a:srgbClr val="EB631E"/>
                </a:solidFill>
                <a:latin typeface="Arial"/>
                <a:cs typeface="Arial"/>
              </a:rPr>
              <a:t>tuition </a:t>
            </a:r>
            <a:r>
              <a:rPr sz="1400" b="1" spc="-85" dirty="0">
                <a:solidFill>
                  <a:srgbClr val="EB631E"/>
                </a:solidFill>
                <a:latin typeface="Arial"/>
                <a:cs typeface="Arial"/>
              </a:rPr>
              <a:t>fees </a:t>
            </a:r>
            <a:r>
              <a:rPr sz="1400" b="1" spc="-60" dirty="0">
                <a:solidFill>
                  <a:srgbClr val="EB631E"/>
                </a:solidFill>
                <a:latin typeface="Arial"/>
                <a:cs typeface="Arial"/>
              </a:rPr>
              <a:t>throughout </a:t>
            </a:r>
            <a:r>
              <a:rPr sz="1400" b="1" spc="-45" dirty="0">
                <a:solidFill>
                  <a:srgbClr val="EB631E"/>
                </a:solidFill>
                <a:latin typeface="Arial"/>
                <a:cs typeface="Arial"/>
              </a:rPr>
              <a:t>their</a:t>
            </a:r>
            <a:r>
              <a:rPr sz="1400" b="1" spc="-260" dirty="0">
                <a:solidFill>
                  <a:srgbClr val="EB631E"/>
                </a:solidFill>
                <a:latin typeface="Arial"/>
                <a:cs typeface="Arial"/>
              </a:rPr>
              <a:t> </a:t>
            </a:r>
            <a:r>
              <a:rPr sz="1400" b="1" spc="-75" dirty="0">
                <a:solidFill>
                  <a:srgbClr val="EB631E"/>
                </a:solidFill>
                <a:latin typeface="Arial"/>
                <a:cs typeface="Arial"/>
              </a:rPr>
              <a:t>degree </a:t>
            </a:r>
            <a:r>
              <a:rPr sz="1400" b="1" spc="-75" dirty="0" err="1" smtClean="0">
                <a:solidFill>
                  <a:srgbClr val="EB631E"/>
                </a:solidFill>
                <a:latin typeface="Arial"/>
                <a:cs typeface="Arial"/>
              </a:rPr>
              <a:t>programme</a:t>
            </a:r>
            <a:r>
              <a:rPr lang="en-GB" sz="1400" b="1" spc="-75" dirty="0" smtClean="0">
                <a:solidFill>
                  <a:srgbClr val="EB631E"/>
                </a:solidFill>
                <a:latin typeface="Arial"/>
                <a:cs typeface="Arial"/>
              </a:rPr>
              <a:t>.  If you are in receipt of any scholarship, it will be your responsibility to check with the fund’s administrator regarding whether payments will continue during a year abroad..</a:t>
            </a:r>
            <a:endParaRPr sz="1400" dirty="0">
              <a:latin typeface="Arial"/>
              <a:cs typeface="Arial"/>
            </a:endParaRPr>
          </a:p>
        </p:txBody>
      </p:sp>
      <p:sp>
        <p:nvSpPr>
          <p:cNvPr id="3" name="object 3"/>
          <p:cNvSpPr txBox="1"/>
          <p:nvPr/>
        </p:nvSpPr>
        <p:spPr>
          <a:xfrm>
            <a:off x="457911" y="4728464"/>
            <a:ext cx="290639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E36C09"/>
                </a:solidFill>
                <a:latin typeface="Arial"/>
                <a:cs typeface="Arial"/>
              </a:rPr>
              <a:t>What</a:t>
            </a:r>
            <a:r>
              <a:rPr sz="1800" b="1" spc="-140" dirty="0">
                <a:solidFill>
                  <a:srgbClr val="E36C09"/>
                </a:solidFill>
                <a:latin typeface="Arial"/>
                <a:cs typeface="Arial"/>
              </a:rPr>
              <a:t> </a:t>
            </a:r>
            <a:r>
              <a:rPr sz="1800" b="1" spc="-50" dirty="0">
                <a:solidFill>
                  <a:srgbClr val="E36C09"/>
                </a:solidFill>
                <a:latin typeface="Arial"/>
                <a:cs typeface="Arial"/>
              </a:rPr>
              <a:t>will</a:t>
            </a:r>
            <a:r>
              <a:rPr sz="1800" b="1" spc="-150" dirty="0">
                <a:solidFill>
                  <a:srgbClr val="E36C09"/>
                </a:solidFill>
                <a:latin typeface="Arial"/>
                <a:cs typeface="Arial"/>
              </a:rPr>
              <a:t> </a:t>
            </a:r>
            <a:r>
              <a:rPr sz="1800" b="1" spc="-75" dirty="0">
                <a:solidFill>
                  <a:srgbClr val="E36C09"/>
                </a:solidFill>
                <a:latin typeface="Arial"/>
                <a:cs typeface="Arial"/>
              </a:rPr>
              <a:t>a</a:t>
            </a:r>
            <a:r>
              <a:rPr sz="1800" b="1" spc="-120" dirty="0">
                <a:solidFill>
                  <a:srgbClr val="E36C09"/>
                </a:solidFill>
                <a:latin typeface="Arial"/>
                <a:cs typeface="Arial"/>
              </a:rPr>
              <a:t> </a:t>
            </a:r>
            <a:r>
              <a:rPr sz="1800" b="1" spc="-80" dirty="0">
                <a:solidFill>
                  <a:srgbClr val="E36C09"/>
                </a:solidFill>
                <a:latin typeface="Arial"/>
                <a:cs typeface="Arial"/>
              </a:rPr>
              <a:t>year</a:t>
            </a:r>
            <a:r>
              <a:rPr sz="1800" b="1" spc="-155" dirty="0">
                <a:solidFill>
                  <a:srgbClr val="E36C09"/>
                </a:solidFill>
                <a:latin typeface="Arial"/>
                <a:cs typeface="Arial"/>
              </a:rPr>
              <a:t> </a:t>
            </a:r>
            <a:r>
              <a:rPr sz="1800" b="1" spc="-85" dirty="0">
                <a:solidFill>
                  <a:srgbClr val="E36C09"/>
                </a:solidFill>
                <a:latin typeface="Arial"/>
                <a:cs typeface="Arial"/>
              </a:rPr>
              <a:t>abroad</a:t>
            </a:r>
            <a:r>
              <a:rPr sz="1800" b="1" spc="-165" dirty="0">
                <a:solidFill>
                  <a:srgbClr val="E36C09"/>
                </a:solidFill>
                <a:latin typeface="Arial"/>
                <a:cs typeface="Arial"/>
              </a:rPr>
              <a:t> </a:t>
            </a:r>
            <a:r>
              <a:rPr sz="1800" b="1" spc="-155" dirty="0">
                <a:solidFill>
                  <a:srgbClr val="E36C09"/>
                </a:solidFill>
                <a:latin typeface="Arial"/>
                <a:cs typeface="Arial"/>
              </a:rPr>
              <a:t>cost?</a:t>
            </a:r>
            <a:endParaRPr sz="180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0" y="228600"/>
            <a:ext cx="8001000" cy="394980"/>
          </a:xfrm>
          <a:prstGeom prst="rect">
            <a:avLst/>
          </a:prstGeom>
        </p:spPr>
        <p:txBody>
          <a:bodyPr vert="horz" wrap="square" lIns="0" tIns="12700" rIns="0" bIns="0" rtlCol="0">
            <a:spAutoFit/>
          </a:bodyPr>
          <a:lstStyle/>
          <a:p>
            <a:pPr marL="12700">
              <a:spcBef>
                <a:spcPts val="100"/>
              </a:spcBef>
            </a:pPr>
            <a:r>
              <a:rPr sz="1200" spc="-80" dirty="0">
                <a:solidFill>
                  <a:srgbClr val="EB631E"/>
                </a:solidFill>
                <a:latin typeface="Arial"/>
                <a:cs typeface="Arial"/>
              </a:rPr>
              <a:t>Erasmus+</a:t>
            </a:r>
            <a:r>
              <a:rPr sz="1200" spc="-60" dirty="0">
                <a:solidFill>
                  <a:srgbClr val="EB631E"/>
                </a:solidFill>
                <a:latin typeface="Arial"/>
                <a:cs typeface="Arial"/>
              </a:rPr>
              <a:t> </a:t>
            </a:r>
            <a:r>
              <a:rPr sz="1200" spc="-55" dirty="0">
                <a:solidFill>
                  <a:srgbClr val="EB631E"/>
                </a:solidFill>
                <a:latin typeface="Arial"/>
                <a:cs typeface="Arial"/>
              </a:rPr>
              <a:t>and</a:t>
            </a:r>
            <a:r>
              <a:rPr sz="1200" spc="-85" dirty="0">
                <a:solidFill>
                  <a:srgbClr val="EB631E"/>
                </a:solidFill>
                <a:latin typeface="Arial"/>
                <a:cs typeface="Arial"/>
              </a:rPr>
              <a:t> </a:t>
            </a:r>
            <a:r>
              <a:rPr sz="1200" spc="-25" dirty="0">
                <a:solidFill>
                  <a:srgbClr val="EB631E"/>
                </a:solidFill>
                <a:latin typeface="Arial"/>
                <a:cs typeface="Arial"/>
              </a:rPr>
              <a:t>International</a:t>
            </a:r>
            <a:r>
              <a:rPr sz="1200" spc="-35" dirty="0">
                <a:solidFill>
                  <a:srgbClr val="EB631E"/>
                </a:solidFill>
                <a:latin typeface="Arial"/>
                <a:cs typeface="Arial"/>
              </a:rPr>
              <a:t> </a:t>
            </a:r>
            <a:r>
              <a:rPr sz="1200" spc="-65" dirty="0">
                <a:solidFill>
                  <a:srgbClr val="EB631E"/>
                </a:solidFill>
                <a:latin typeface="Arial"/>
                <a:cs typeface="Arial"/>
              </a:rPr>
              <a:t>Exchange</a:t>
            </a:r>
            <a:r>
              <a:rPr sz="1200" spc="-105" dirty="0">
                <a:solidFill>
                  <a:srgbClr val="EB631E"/>
                </a:solidFill>
                <a:latin typeface="Arial"/>
                <a:cs typeface="Arial"/>
              </a:rPr>
              <a:t> </a:t>
            </a:r>
            <a:r>
              <a:rPr sz="1200" spc="-55" dirty="0">
                <a:solidFill>
                  <a:srgbClr val="EB631E"/>
                </a:solidFill>
                <a:latin typeface="Arial"/>
                <a:cs typeface="Arial"/>
              </a:rPr>
              <a:t>fees</a:t>
            </a:r>
            <a:r>
              <a:rPr sz="1200" spc="-95" dirty="0">
                <a:solidFill>
                  <a:srgbClr val="EB631E"/>
                </a:solidFill>
                <a:latin typeface="Arial"/>
                <a:cs typeface="Arial"/>
              </a:rPr>
              <a:t> </a:t>
            </a:r>
            <a:r>
              <a:rPr sz="1200" spc="10" dirty="0">
                <a:solidFill>
                  <a:srgbClr val="EB631E"/>
                </a:solidFill>
                <a:latin typeface="Arial"/>
                <a:cs typeface="Arial"/>
              </a:rPr>
              <a:t>for</a:t>
            </a:r>
            <a:r>
              <a:rPr sz="1200" spc="-80" dirty="0">
                <a:solidFill>
                  <a:srgbClr val="EB631E"/>
                </a:solidFill>
                <a:latin typeface="Arial"/>
                <a:cs typeface="Arial"/>
              </a:rPr>
              <a:t> </a:t>
            </a:r>
            <a:r>
              <a:rPr sz="1200" spc="-35" dirty="0">
                <a:solidFill>
                  <a:srgbClr val="EB631E"/>
                </a:solidFill>
                <a:latin typeface="Arial"/>
                <a:cs typeface="Arial"/>
              </a:rPr>
              <a:t>students</a:t>
            </a:r>
            <a:r>
              <a:rPr sz="1200" spc="-75" dirty="0">
                <a:solidFill>
                  <a:srgbClr val="EB631E"/>
                </a:solidFill>
                <a:latin typeface="Arial"/>
                <a:cs typeface="Arial"/>
              </a:rPr>
              <a:t> </a:t>
            </a:r>
            <a:r>
              <a:rPr sz="1200" spc="-25" dirty="0">
                <a:solidFill>
                  <a:srgbClr val="EB631E"/>
                </a:solidFill>
                <a:latin typeface="Arial"/>
                <a:cs typeface="Arial"/>
              </a:rPr>
              <a:t>going</a:t>
            </a:r>
            <a:r>
              <a:rPr sz="1200" spc="-130" dirty="0">
                <a:solidFill>
                  <a:srgbClr val="EB631E"/>
                </a:solidFill>
                <a:latin typeface="Arial"/>
                <a:cs typeface="Arial"/>
              </a:rPr>
              <a:t> </a:t>
            </a:r>
            <a:r>
              <a:rPr sz="1200" spc="-45" dirty="0">
                <a:solidFill>
                  <a:srgbClr val="EB631E"/>
                </a:solidFill>
                <a:latin typeface="Arial"/>
                <a:cs typeface="Arial"/>
              </a:rPr>
              <a:t>abroad</a:t>
            </a:r>
            <a:r>
              <a:rPr sz="1200" spc="-85" dirty="0">
                <a:solidFill>
                  <a:srgbClr val="EB631E"/>
                </a:solidFill>
                <a:latin typeface="Arial"/>
                <a:cs typeface="Arial"/>
              </a:rPr>
              <a:t> </a:t>
            </a:r>
            <a:r>
              <a:rPr sz="1200" spc="-10" dirty="0">
                <a:solidFill>
                  <a:srgbClr val="EB631E"/>
                </a:solidFill>
                <a:latin typeface="Arial"/>
                <a:cs typeface="Arial"/>
              </a:rPr>
              <a:t>in</a:t>
            </a:r>
            <a:r>
              <a:rPr sz="1200" spc="-125" dirty="0">
                <a:solidFill>
                  <a:srgbClr val="EB631E"/>
                </a:solidFill>
                <a:latin typeface="Arial"/>
                <a:cs typeface="Arial"/>
              </a:rPr>
              <a:t> </a:t>
            </a:r>
            <a:r>
              <a:rPr sz="1200" spc="-65" dirty="0" smtClean="0">
                <a:solidFill>
                  <a:srgbClr val="EB631E"/>
                </a:solidFill>
                <a:latin typeface="Arial"/>
                <a:cs typeface="Arial"/>
              </a:rPr>
              <a:t>20</a:t>
            </a:r>
            <a:r>
              <a:rPr lang="en-GB" sz="1200" spc="-65" dirty="0" smtClean="0">
                <a:solidFill>
                  <a:srgbClr val="EB631E"/>
                </a:solidFill>
                <a:latin typeface="Arial"/>
                <a:cs typeface="Arial"/>
              </a:rPr>
              <a:t>20</a:t>
            </a:r>
            <a:r>
              <a:rPr sz="1200" spc="-65" dirty="0" smtClean="0">
                <a:solidFill>
                  <a:srgbClr val="EB631E"/>
                </a:solidFill>
                <a:latin typeface="Arial"/>
                <a:cs typeface="Arial"/>
              </a:rPr>
              <a:t>-</a:t>
            </a:r>
            <a:r>
              <a:rPr lang="en-GB" sz="1200" spc="-80" dirty="0" smtClean="0">
                <a:solidFill>
                  <a:srgbClr val="EB631E"/>
                </a:solidFill>
                <a:latin typeface="Arial"/>
                <a:cs typeface="Arial"/>
              </a:rPr>
              <a:t>21 (Information correct at the time of publication).</a:t>
            </a:r>
          </a:p>
          <a:p>
            <a:pPr marL="12700">
              <a:lnSpc>
                <a:spcPct val="100000"/>
              </a:lnSpc>
              <a:spcBef>
                <a:spcPts val="100"/>
              </a:spcBef>
            </a:pPr>
            <a:endParaRPr sz="1200" dirty="0">
              <a:latin typeface="Arial"/>
              <a:cs typeface="Arial"/>
            </a:endParaRPr>
          </a:p>
        </p:txBody>
      </p:sp>
      <p:sp>
        <p:nvSpPr>
          <p:cNvPr id="3" name="object 3"/>
          <p:cNvSpPr txBox="1"/>
          <p:nvPr/>
        </p:nvSpPr>
        <p:spPr>
          <a:xfrm>
            <a:off x="457911" y="4728464"/>
            <a:ext cx="290639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E36C09"/>
                </a:solidFill>
                <a:latin typeface="Arial"/>
                <a:cs typeface="Arial"/>
              </a:rPr>
              <a:t>What</a:t>
            </a:r>
            <a:r>
              <a:rPr sz="1800" b="1" spc="-140" dirty="0">
                <a:solidFill>
                  <a:srgbClr val="E36C09"/>
                </a:solidFill>
                <a:latin typeface="Arial"/>
                <a:cs typeface="Arial"/>
              </a:rPr>
              <a:t> </a:t>
            </a:r>
            <a:r>
              <a:rPr sz="1800" b="1" spc="-50" dirty="0">
                <a:solidFill>
                  <a:srgbClr val="E36C09"/>
                </a:solidFill>
                <a:latin typeface="Arial"/>
                <a:cs typeface="Arial"/>
              </a:rPr>
              <a:t>will</a:t>
            </a:r>
            <a:r>
              <a:rPr sz="1800" b="1" spc="-150" dirty="0">
                <a:solidFill>
                  <a:srgbClr val="E36C09"/>
                </a:solidFill>
                <a:latin typeface="Arial"/>
                <a:cs typeface="Arial"/>
              </a:rPr>
              <a:t> </a:t>
            </a:r>
            <a:r>
              <a:rPr sz="1800" b="1" spc="-75" dirty="0">
                <a:solidFill>
                  <a:srgbClr val="E36C09"/>
                </a:solidFill>
                <a:latin typeface="Arial"/>
                <a:cs typeface="Arial"/>
              </a:rPr>
              <a:t>a</a:t>
            </a:r>
            <a:r>
              <a:rPr sz="1800" b="1" spc="-120" dirty="0">
                <a:solidFill>
                  <a:srgbClr val="E36C09"/>
                </a:solidFill>
                <a:latin typeface="Arial"/>
                <a:cs typeface="Arial"/>
              </a:rPr>
              <a:t> </a:t>
            </a:r>
            <a:r>
              <a:rPr sz="1800" b="1" spc="-80" dirty="0">
                <a:solidFill>
                  <a:srgbClr val="E36C09"/>
                </a:solidFill>
                <a:latin typeface="Arial"/>
                <a:cs typeface="Arial"/>
              </a:rPr>
              <a:t>year</a:t>
            </a:r>
            <a:r>
              <a:rPr sz="1800" b="1" spc="-155" dirty="0">
                <a:solidFill>
                  <a:srgbClr val="E36C09"/>
                </a:solidFill>
                <a:latin typeface="Arial"/>
                <a:cs typeface="Arial"/>
              </a:rPr>
              <a:t> </a:t>
            </a:r>
            <a:r>
              <a:rPr sz="1800" b="1" spc="-85" dirty="0">
                <a:solidFill>
                  <a:srgbClr val="E36C09"/>
                </a:solidFill>
                <a:latin typeface="Arial"/>
                <a:cs typeface="Arial"/>
              </a:rPr>
              <a:t>abroad</a:t>
            </a:r>
            <a:r>
              <a:rPr sz="1800" b="1" spc="-165" dirty="0">
                <a:solidFill>
                  <a:srgbClr val="E36C09"/>
                </a:solidFill>
                <a:latin typeface="Arial"/>
                <a:cs typeface="Arial"/>
              </a:rPr>
              <a:t> </a:t>
            </a:r>
            <a:r>
              <a:rPr sz="1800" b="1" spc="-155" dirty="0">
                <a:solidFill>
                  <a:srgbClr val="E36C09"/>
                </a:solidFill>
                <a:latin typeface="Arial"/>
                <a:cs typeface="Arial"/>
              </a:rPr>
              <a:t>cost?</a:t>
            </a:r>
            <a:endParaRPr sz="1800">
              <a:latin typeface="Arial"/>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val="667246801"/>
              </p:ext>
            </p:extLst>
          </p:nvPr>
        </p:nvGraphicFramePr>
        <p:xfrm>
          <a:off x="1469263" y="1139571"/>
          <a:ext cx="6143625" cy="2430779"/>
        </p:xfrm>
        <a:graphic>
          <a:graphicData uri="http://schemas.openxmlformats.org/drawingml/2006/table">
            <a:tbl>
              <a:tblPr firstRow="1" bandRow="1">
                <a:tableStyleId>{2D5ABB26-0587-4C30-8999-92F81FD0307C}</a:tableStyleId>
              </a:tblPr>
              <a:tblGrid>
                <a:gridCol w="2047875"/>
                <a:gridCol w="2047875"/>
                <a:gridCol w="2047875"/>
              </a:tblGrid>
              <a:tr h="0">
                <a:tc>
                  <a:txBody>
                    <a:bodyPr/>
                    <a:lstStyle/>
                    <a:p>
                      <a:pPr>
                        <a:lnSpc>
                          <a:spcPct val="100000"/>
                        </a:lnSpc>
                      </a:pPr>
                      <a:endParaRPr sz="16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E"/>
                    </a:solidFill>
                  </a:tcPr>
                </a:tc>
                <a:tc>
                  <a:txBody>
                    <a:bodyPr/>
                    <a:lstStyle/>
                    <a:p>
                      <a:pPr marL="99060">
                        <a:lnSpc>
                          <a:spcPct val="100000"/>
                        </a:lnSpc>
                        <a:spcBef>
                          <a:spcPts val="244"/>
                        </a:spcBef>
                      </a:pPr>
                      <a:r>
                        <a:rPr sz="1800" b="1" spc="-120" dirty="0">
                          <a:solidFill>
                            <a:srgbClr val="FFFFFF"/>
                          </a:solidFill>
                          <a:latin typeface="Arial"/>
                          <a:cs typeface="Arial"/>
                        </a:rPr>
                        <a:t>Compulsory</a:t>
                      </a:r>
                      <a:endParaRPr sz="1800">
                        <a:latin typeface="Arial"/>
                        <a:cs typeface="Arial"/>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E"/>
                    </a:solidFill>
                  </a:tcPr>
                </a:tc>
                <a:tc>
                  <a:txBody>
                    <a:bodyPr/>
                    <a:lstStyle/>
                    <a:p>
                      <a:pPr marL="99695">
                        <a:lnSpc>
                          <a:spcPct val="100000"/>
                        </a:lnSpc>
                        <a:spcBef>
                          <a:spcPts val="244"/>
                        </a:spcBef>
                      </a:pPr>
                      <a:r>
                        <a:rPr sz="1800" b="1" spc="-65" dirty="0">
                          <a:solidFill>
                            <a:srgbClr val="FFFFFF"/>
                          </a:solidFill>
                          <a:latin typeface="Arial"/>
                          <a:cs typeface="Arial"/>
                        </a:rPr>
                        <a:t>Optional</a:t>
                      </a:r>
                      <a:endParaRPr sz="1800">
                        <a:latin typeface="Arial"/>
                        <a:cs typeface="Arial"/>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E"/>
                    </a:solidFill>
                  </a:tcPr>
                </a:tc>
              </a:tr>
              <a:tr h="365760">
                <a:tc>
                  <a:txBody>
                    <a:bodyPr/>
                    <a:lstStyle/>
                    <a:p>
                      <a:pPr marL="97790">
                        <a:lnSpc>
                          <a:spcPct val="100000"/>
                        </a:lnSpc>
                        <a:spcBef>
                          <a:spcPts val="245"/>
                        </a:spcBef>
                      </a:pPr>
                      <a:r>
                        <a:rPr sz="1800" spc="-105" dirty="0" smtClean="0">
                          <a:latin typeface="Arial"/>
                          <a:cs typeface="Arial"/>
                        </a:rPr>
                        <a:t>HEU</a:t>
                      </a:r>
                      <a:endParaRPr sz="1800" dirty="0">
                        <a:latin typeface="Arial"/>
                        <a:cs typeface="Arial"/>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99060">
                        <a:lnSpc>
                          <a:spcPct val="100000"/>
                        </a:lnSpc>
                        <a:spcBef>
                          <a:spcPts val="245"/>
                        </a:spcBef>
                      </a:pPr>
                      <a:r>
                        <a:rPr sz="1800" spc="-160" dirty="0">
                          <a:latin typeface="Arial"/>
                          <a:cs typeface="Arial"/>
                        </a:rPr>
                        <a:t>15% </a:t>
                      </a:r>
                      <a:r>
                        <a:rPr sz="1800" spc="10" dirty="0">
                          <a:latin typeface="Arial"/>
                          <a:cs typeface="Arial"/>
                        </a:rPr>
                        <a:t>of tuition</a:t>
                      </a:r>
                      <a:r>
                        <a:rPr sz="1800" spc="-290" dirty="0">
                          <a:latin typeface="Arial"/>
                          <a:cs typeface="Arial"/>
                        </a:rPr>
                        <a:t> </a:t>
                      </a:r>
                      <a:r>
                        <a:rPr sz="1800" spc="-85" dirty="0">
                          <a:latin typeface="Arial"/>
                          <a:cs typeface="Arial"/>
                        </a:rPr>
                        <a:t>fees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99695">
                        <a:lnSpc>
                          <a:spcPct val="100000"/>
                        </a:lnSpc>
                        <a:spcBef>
                          <a:spcPts val="245"/>
                        </a:spcBef>
                      </a:pPr>
                      <a:r>
                        <a:rPr lang="en-GB" sz="1800" spc="-160" dirty="0" smtClean="0">
                          <a:latin typeface="Arial"/>
                          <a:cs typeface="Arial"/>
                        </a:rPr>
                        <a:t>15</a:t>
                      </a:r>
                      <a:r>
                        <a:rPr sz="1800" spc="-160" dirty="0" smtClean="0">
                          <a:latin typeface="Arial"/>
                          <a:cs typeface="Arial"/>
                        </a:rPr>
                        <a:t>% </a:t>
                      </a:r>
                      <a:r>
                        <a:rPr sz="1800" spc="10" dirty="0">
                          <a:latin typeface="Arial"/>
                          <a:cs typeface="Arial"/>
                        </a:rPr>
                        <a:t>of tuition</a:t>
                      </a:r>
                      <a:r>
                        <a:rPr sz="1800" spc="-285" dirty="0">
                          <a:latin typeface="Arial"/>
                          <a:cs typeface="Arial"/>
                        </a:rPr>
                        <a:t> </a:t>
                      </a:r>
                      <a:r>
                        <a:rPr sz="1800" spc="-85" dirty="0">
                          <a:latin typeface="Arial"/>
                          <a:cs typeface="Arial"/>
                        </a:rPr>
                        <a:t>fees</a:t>
                      </a:r>
                      <a:endParaRPr sz="1800" dirty="0">
                        <a:latin typeface="Arial"/>
                        <a:cs typeface="Arial"/>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r>
              <a:tr h="914400">
                <a:tc>
                  <a:txBody>
                    <a:bodyPr/>
                    <a:lstStyle/>
                    <a:p>
                      <a:pPr marL="97790">
                        <a:lnSpc>
                          <a:spcPct val="100000"/>
                        </a:lnSpc>
                        <a:spcBef>
                          <a:spcPts val="245"/>
                        </a:spcBef>
                      </a:pPr>
                      <a:r>
                        <a:rPr sz="1800" spc="-30" dirty="0">
                          <a:latin typeface="Arial"/>
                          <a:cs typeface="Arial"/>
                        </a:rPr>
                        <a:t>International</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99060">
                        <a:lnSpc>
                          <a:spcPct val="100000"/>
                        </a:lnSpc>
                        <a:spcBef>
                          <a:spcPts val="245"/>
                        </a:spcBef>
                      </a:pPr>
                      <a:r>
                        <a:rPr sz="1800" spc="-114" dirty="0">
                          <a:latin typeface="Arial"/>
                          <a:cs typeface="Arial"/>
                        </a:rPr>
                        <a:t>20% </a:t>
                      </a:r>
                      <a:r>
                        <a:rPr sz="1800" spc="10" dirty="0">
                          <a:latin typeface="Arial"/>
                          <a:cs typeface="Arial"/>
                        </a:rPr>
                        <a:t>of tuition</a:t>
                      </a:r>
                      <a:r>
                        <a:rPr sz="1800" spc="-325" dirty="0">
                          <a:latin typeface="Arial"/>
                          <a:cs typeface="Arial"/>
                        </a:rPr>
                        <a:t> </a:t>
                      </a:r>
                      <a:r>
                        <a:rPr sz="1800" spc="-85" dirty="0">
                          <a:latin typeface="Arial"/>
                          <a:cs typeface="Arial"/>
                        </a:rPr>
                        <a:t>fees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99695" marR="506095">
                        <a:lnSpc>
                          <a:spcPct val="100000"/>
                        </a:lnSpc>
                        <a:spcBef>
                          <a:spcPts val="245"/>
                        </a:spcBef>
                      </a:pPr>
                      <a:r>
                        <a:rPr sz="1800" spc="-125" dirty="0">
                          <a:latin typeface="Arial"/>
                          <a:cs typeface="Arial"/>
                        </a:rPr>
                        <a:t>100% </a:t>
                      </a:r>
                      <a:r>
                        <a:rPr sz="1800" spc="10" dirty="0">
                          <a:latin typeface="Arial"/>
                          <a:cs typeface="Arial"/>
                        </a:rPr>
                        <a:t>of</a:t>
                      </a:r>
                      <a:r>
                        <a:rPr sz="1800" spc="-229" dirty="0">
                          <a:latin typeface="Arial"/>
                          <a:cs typeface="Arial"/>
                        </a:rPr>
                        <a:t> </a:t>
                      </a:r>
                      <a:r>
                        <a:rPr sz="1800" spc="10" dirty="0">
                          <a:latin typeface="Arial"/>
                          <a:cs typeface="Arial"/>
                        </a:rPr>
                        <a:t>tuition  </a:t>
                      </a:r>
                      <a:r>
                        <a:rPr sz="1800" spc="-85" dirty="0">
                          <a:latin typeface="Arial"/>
                          <a:cs typeface="Arial"/>
                        </a:rPr>
                        <a:t>fees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r>
              <a:tr h="845185">
                <a:tc>
                  <a:txBody>
                    <a:bodyPr/>
                    <a:lstStyle/>
                    <a:p>
                      <a:pPr marL="97790">
                        <a:lnSpc>
                          <a:spcPct val="100000"/>
                        </a:lnSpc>
                        <a:spcBef>
                          <a:spcPts val="250"/>
                        </a:spcBef>
                      </a:pPr>
                      <a:r>
                        <a:rPr lang="en-GB" sz="1800" spc="-204" dirty="0" smtClean="0">
                          <a:latin typeface="Arial"/>
                          <a:cs typeface="Arial"/>
                        </a:rPr>
                        <a:t>H/EU</a:t>
                      </a:r>
                      <a:r>
                        <a:rPr lang="en-GB" sz="1800" spc="-204" baseline="0" dirty="0" smtClean="0">
                          <a:latin typeface="Arial"/>
                          <a:cs typeface="Arial"/>
                        </a:rPr>
                        <a:t> and International </a:t>
                      </a:r>
                      <a:r>
                        <a:rPr sz="1800" spc="-204" dirty="0" smtClean="0">
                          <a:latin typeface="Arial"/>
                          <a:cs typeface="Arial"/>
                        </a:rPr>
                        <a:t>PGR</a:t>
                      </a:r>
                      <a:r>
                        <a:rPr sz="1800" spc="-160" dirty="0" smtClean="0">
                          <a:latin typeface="Arial"/>
                          <a:cs typeface="Arial"/>
                        </a:rPr>
                        <a:t> </a:t>
                      </a:r>
                      <a:r>
                        <a:rPr sz="1800" spc="-55" dirty="0">
                          <a:latin typeface="Arial"/>
                          <a:cs typeface="Arial"/>
                        </a:rPr>
                        <a:t>students</a:t>
                      </a:r>
                      <a:endParaRPr sz="1800" dirty="0">
                        <a:latin typeface="Arial"/>
                        <a:cs typeface="Arial"/>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99060">
                        <a:lnSpc>
                          <a:spcPct val="100000"/>
                        </a:lnSpc>
                        <a:spcBef>
                          <a:spcPts val="250"/>
                        </a:spcBef>
                      </a:pPr>
                      <a:r>
                        <a:rPr sz="1800" spc="-125" dirty="0">
                          <a:latin typeface="Arial"/>
                          <a:cs typeface="Arial"/>
                        </a:rPr>
                        <a:t>100% </a:t>
                      </a:r>
                      <a:r>
                        <a:rPr sz="1800" spc="10" dirty="0">
                          <a:latin typeface="Arial"/>
                          <a:cs typeface="Arial"/>
                        </a:rPr>
                        <a:t>of</a:t>
                      </a:r>
                      <a:r>
                        <a:rPr sz="1800" spc="-180" dirty="0">
                          <a:latin typeface="Arial"/>
                          <a:cs typeface="Arial"/>
                        </a:rPr>
                        <a:t> </a:t>
                      </a:r>
                      <a:r>
                        <a:rPr sz="1800" spc="10" dirty="0">
                          <a:latin typeface="Arial"/>
                          <a:cs typeface="Arial"/>
                        </a:rPr>
                        <a:t>tuition</a:t>
                      </a:r>
                      <a:endParaRPr sz="1800" dirty="0">
                        <a:latin typeface="Arial"/>
                        <a:cs typeface="Arial"/>
                      </a:endParaRPr>
                    </a:p>
                    <a:p>
                      <a:pPr marL="99060">
                        <a:lnSpc>
                          <a:spcPct val="100000"/>
                        </a:lnSpc>
                      </a:pPr>
                      <a:r>
                        <a:rPr sz="1800" spc="-85" dirty="0">
                          <a:latin typeface="Arial"/>
                          <a:cs typeface="Arial"/>
                        </a:rPr>
                        <a:t>fees</a:t>
                      </a:r>
                      <a:endParaRPr sz="1800" dirty="0">
                        <a:latin typeface="Arial"/>
                        <a:cs typeface="Arial"/>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c>
                  <a:txBody>
                    <a:bodyPr/>
                    <a:lstStyle/>
                    <a:p>
                      <a:pPr marL="99695">
                        <a:lnSpc>
                          <a:spcPct val="100000"/>
                        </a:lnSpc>
                        <a:spcBef>
                          <a:spcPts val="250"/>
                        </a:spcBef>
                      </a:pPr>
                      <a:r>
                        <a:rPr sz="1800" spc="-125" dirty="0">
                          <a:latin typeface="Arial"/>
                          <a:cs typeface="Arial"/>
                        </a:rPr>
                        <a:t>100% </a:t>
                      </a:r>
                      <a:r>
                        <a:rPr sz="1800" spc="10" dirty="0">
                          <a:latin typeface="Arial"/>
                          <a:cs typeface="Arial"/>
                        </a:rPr>
                        <a:t>of</a:t>
                      </a:r>
                      <a:r>
                        <a:rPr sz="1800" spc="-180" dirty="0">
                          <a:latin typeface="Arial"/>
                          <a:cs typeface="Arial"/>
                        </a:rPr>
                        <a:t> </a:t>
                      </a:r>
                      <a:r>
                        <a:rPr sz="1800" spc="10" dirty="0">
                          <a:latin typeface="Arial"/>
                          <a:cs typeface="Arial"/>
                        </a:rPr>
                        <a:t>tuition</a:t>
                      </a:r>
                      <a:endParaRPr sz="1800" dirty="0">
                        <a:latin typeface="Arial"/>
                        <a:cs typeface="Arial"/>
                      </a:endParaRPr>
                    </a:p>
                    <a:p>
                      <a:pPr marL="99695">
                        <a:lnSpc>
                          <a:spcPct val="100000"/>
                        </a:lnSpc>
                      </a:pPr>
                      <a:r>
                        <a:rPr sz="1800" spc="-85" dirty="0">
                          <a:latin typeface="Arial"/>
                          <a:cs typeface="Arial"/>
                        </a:rPr>
                        <a:t>fees</a:t>
                      </a:r>
                      <a:endParaRPr sz="1800" dirty="0">
                        <a:latin typeface="Arial"/>
                        <a:cs typeface="Arial"/>
                      </a:endParaRPr>
                    </a:p>
                  </a:txBody>
                  <a:tcPr marL="0" marR="0" marT="317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D2CC"/>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4728464"/>
            <a:ext cx="2906395"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E36C09"/>
                </a:solidFill>
                <a:latin typeface="Arial"/>
                <a:cs typeface="Arial"/>
              </a:rPr>
              <a:t>What</a:t>
            </a:r>
            <a:r>
              <a:rPr sz="1800" b="1" spc="-140" dirty="0">
                <a:solidFill>
                  <a:srgbClr val="E36C09"/>
                </a:solidFill>
                <a:latin typeface="Arial"/>
                <a:cs typeface="Arial"/>
              </a:rPr>
              <a:t> </a:t>
            </a:r>
            <a:r>
              <a:rPr sz="1800" b="1" spc="-50" dirty="0">
                <a:solidFill>
                  <a:srgbClr val="E36C09"/>
                </a:solidFill>
                <a:latin typeface="Arial"/>
                <a:cs typeface="Arial"/>
              </a:rPr>
              <a:t>will</a:t>
            </a:r>
            <a:r>
              <a:rPr sz="1800" b="1" spc="-150" dirty="0">
                <a:solidFill>
                  <a:srgbClr val="E36C09"/>
                </a:solidFill>
                <a:latin typeface="Arial"/>
                <a:cs typeface="Arial"/>
              </a:rPr>
              <a:t> </a:t>
            </a:r>
            <a:r>
              <a:rPr sz="1800" b="1" spc="-75" dirty="0">
                <a:solidFill>
                  <a:srgbClr val="E36C09"/>
                </a:solidFill>
                <a:latin typeface="Arial"/>
                <a:cs typeface="Arial"/>
              </a:rPr>
              <a:t>a</a:t>
            </a:r>
            <a:r>
              <a:rPr sz="1800" b="1" spc="-120" dirty="0">
                <a:solidFill>
                  <a:srgbClr val="E36C09"/>
                </a:solidFill>
                <a:latin typeface="Arial"/>
                <a:cs typeface="Arial"/>
              </a:rPr>
              <a:t> </a:t>
            </a:r>
            <a:r>
              <a:rPr sz="1800" b="1" spc="-80" dirty="0">
                <a:solidFill>
                  <a:srgbClr val="E36C09"/>
                </a:solidFill>
                <a:latin typeface="Arial"/>
                <a:cs typeface="Arial"/>
              </a:rPr>
              <a:t>year</a:t>
            </a:r>
            <a:r>
              <a:rPr sz="1800" b="1" spc="-155" dirty="0">
                <a:solidFill>
                  <a:srgbClr val="E36C09"/>
                </a:solidFill>
                <a:latin typeface="Arial"/>
                <a:cs typeface="Arial"/>
              </a:rPr>
              <a:t> </a:t>
            </a:r>
            <a:r>
              <a:rPr sz="1800" b="1" spc="-85" dirty="0">
                <a:solidFill>
                  <a:srgbClr val="E36C09"/>
                </a:solidFill>
                <a:latin typeface="Arial"/>
                <a:cs typeface="Arial"/>
              </a:rPr>
              <a:t>abroad</a:t>
            </a:r>
            <a:r>
              <a:rPr sz="1800" b="1" spc="-165" dirty="0">
                <a:solidFill>
                  <a:srgbClr val="E36C09"/>
                </a:solidFill>
                <a:latin typeface="Arial"/>
                <a:cs typeface="Arial"/>
              </a:rPr>
              <a:t> </a:t>
            </a:r>
            <a:r>
              <a:rPr sz="1800" b="1" spc="-155" dirty="0">
                <a:solidFill>
                  <a:srgbClr val="E36C09"/>
                </a:solidFill>
                <a:latin typeface="Arial"/>
                <a:cs typeface="Arial"/>
              </a:rPr>
              <a:t>cost?</a:t>
            </a:r>
            <a:endParaRPr sz="1800">
              <a:latin typeface="Arial"/>
              <a:cs typeface="Arial"/>
            </a:endParaRPr>
          </a:p>
        </p:txBody>
      </p:sp>
      <p:graphicFrame>
        <p:nvGraphicFramePr>
          <p:cNvPr id="3" name="object 3"/>
          <p:cNvGraphicFramePr>
            <a:graphicFrameLocks noGrp="1"/>
          </p:cNvGraphicFramePr>
          <p:nvPr/>
        </p:nvGraphicFramePr>
        <p:xfrm>
          <a:off x="1397253" y="1334388"/>
          <a:ext cx="4064000" cy="1111250"/>
        </p:xfrm>
        <a:graphic>
          <a:graphicData uri="http://schemas.openxmlformats.org/drawingml/2006/table">
            <a:tbl>
              <a:tblPr firstRow="1" bandRow="1">
                <a:tableStyleId>{2D5ABB26-0587-4C30-8999-92F81FD0307C}</a:tableStyleId>
              </a:tblPr>
              <a:tblGrid>
                <a:gridCol w="2032000"/>
                <a:gridCol w="2032000"/>
              </a:tblGrid>
              <a:tr h="370205">
                <a:tc>
                  <a:txBody>
                    <a:bodyPr/>
                    <a:lstStyle/>
                    <a:p>
                      <a:pPr>
                        <a:lnSpc>
                          <a:spcPct val="100000"/>
                        </a:lnSpc>
                      </a:pP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E"/>
                    </a:solidFill>
                  </a:tcPr>
                </a:tc>
                <a:tc>
                  <a:txBody>
                    <a:bodyPr/>
                    <a:lstStyle/>
                    <a:p>
                      <a:pPr marL="98425">
                        <a:lnSpc>
                          <a:spcPct val="100000"/>
                        </a:lnSpc>
                        <a:spcBef>
                          <a:spcPts val="244"/>
                        </a:spcBef>
                      </a:pPr>
                      <a:r>
                        <a:rPr sz="1800" b="1" spc="-65" dirty="0">
                          <a:solidFill>
                            <a:srgbClr val="FFFFFF"/>
                          </a:solidFill>
                          <a:latin typeface="Arial"/>
                          <a:cs typeface="Arial"/>
                        </a:rPr>
                        <a:t>Additional</a:t>
                      </a:r>
                      <a:r>
                        <a:rPr sz="1800" b="1" spc="-170" dirty="0">
                          <a:solidFill>
                            <a:srgbClr val="FFFFFF"/>
                          </a:solidFill>
                          <a:latin typeface="Arial"/>
                          <a:cs typeface="Arial"/>
                        </a:rPr>
                        <a:t> </a:t>
                      </a:r>
                      <a:r>
                        <a:rPr sz="1800" b="1" spc="-80" dirty="0">
                          <a:solidFill>
                            <a:srgbClr val="FFFFFF"/>
                          </a:solidFill>
                          <a:latin typeface="Arial"/>
                          <a:cs typeface="Arial"/>
                        </a:rPr>
                        <a:t>year</a:t>
                      </a:r>
                      <a:endParaRPr sz="1800">
                        <a:latin typeface="Arial"/>
                        <a:cs typeface="Arial"/>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B631E"/>
                    </a:solidFill>
                  </a:tcPr>
                </a:tc>
              </a:tr>
              <a:tr h="370840">
                <a:tc>
                  <a:txBody>
                    <a:bodyPr/>
                    <a:lstStyle/>
                    <a:p>
                      <a:pPr marL="98425">
                        <a:lnSpc>
                          <a:spcPct val="100000"/>
                        </a:lnSpc>
                        <a:spcBef>
                          <a:spcPts val="245"/>
                        </a:spcBef>
                      </a:pPr>
                      <a:r>
                        <a:rPr sz="1800" spc="-105" dirty="0">
                          <a:latin typeface="Arial"/>
                          <a:cs typeface="Arial"/>
                        </a:rPr>
                        <a:t>H/EU</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c>
                  <a:txBody>
                    <a:bodyPr/>
                    <a:lstStyle/>
                    <a:p>
                      <a:pPr marL="98425">
                        <a:lnSpc>
                          <a:spcPct val="100000"/>
                        </a:lnSpc>
                        <a:spcBef>
                          <a:spcPts val="245"/>
                        </a:spcBef>
                      </a:pPr>
                      <a:r>
                        <a:rPr sz="1800" spc="-110" dirty="0">
                          <a:latin typeface="Arial"/>
                          <a:cs typeface="Arial"/>
                        </a:rPr>
                        <a:t>0% </a:t>
                      </a:r>
                      <a:r>
                        <a:rPr sz="1800" spc="10" dirty="0">
                          <a:latin typeface="Arial"/>
                          <a:cs typeface="Arial"/>
                        </a:rPr>
                        <a:t>of tuition</a:t>
                      </a:r>
                      <a:r>
                        <a:rPr sz="1800" spc="-320" dirty="0">
                          <a:latin typeface="Arial"/>
                          <a:cs typeface="Arial"/>
                        </a:rPr>
                        <a:t> </a:t>
                      </a:r>
                      <a:r>
                        <a:rPr sz="1800" spc="-80" dirty="0">
                          <a:latin typeface="Arial"/>
                          <a:cs typeface="Arial"/>
                        </a:rPr>
                        <a:t>fees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D2CC"/>
                    </a:solidFill>
                  </a:tcPr>
                </a:tc>
              </a:tr>
              <a:tr h="370205">
                <a:tc>
                  <a:txBody>
                    <a:bodyPr/>
                    <a:lstStyle/>
                    <a:p>
                      <a:pPr marL="98425">
                        <a:lnSpc>
                          <a:spcPct val="100000"/>
                        </a:lnSpc>
                        <a:spcBef>
                          <a:spcPts val="245"/>
                        </a:spcBef>
                      </a:pPr>
                      <a:r>
                        <a:rPr sz="1800" spc="-110" dirty="0">
                          <a:latin typeface="Arial"/>
                          <a:cs typeface="Arial"/>
                        </a:rPr>
                        <a:t>Overseas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c>
                  <a:txBody>
                    <a:bodyPr/>
                    <a:lstStyle/>
                    <a:p>
                      <a:pPr marL="98425">
                        <a:lnSpc>
                          <a:spcPct val="100000"/>
                        </a:lnSpc>
                        <a:spcBef>
                          <a:spcPts val="245"/>
                        </a:spcBef>
                      </a:pPr>
                      <a:r>
                        <a:rPr sz="1800" spc="-110" dirty="0">
                          <a:latin typeface="Arial"/>
                          <a:cs typeface="Arial"/>
                        </a:rPr>
                        <a:t>0% </a:t>
                      </a:r>
                      <a:r>
                        <a:rPr sz="1800" spc="10" dirty="0">
                          <a:latin typeface="Arial"/>
                          <a:cs typeface="Arial"/>
                        </a:rPr>
                        <a:t>of tuition</a:t>
                      </a:r>
                      <a:r>
                        <a:rPr sz="1800" spc="-315" dirty="0">
                          <a:latin typeface="Arial"/>
                          <a:cs typeface="Arial"/>
                        </a:rPr>
                        <a:t> </a:t>
                      </a:r>
                      <a:r>
                        <a:rPr sz="1800" spc="-85" dirty="0">
                          <a:latin typeface="Arial"/>
                          <a:cs typeface="Arial"/>
                        </a:rPr>
                        <a:t>fees</a:t>
                      </a:r>
                      <a:endParaRPr sz="1800">
                        <a:latin typeface="Arial"/>
                        <a:cs typeface="Arial"/>
                      </a:endParaRPr>
                    </a:p>
                  </a:txBody>
                  <a:tcPr marL="0" marR="0" marT="31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AEAE7"/>
                    </a:solidFill>
                  </a:tcPr>
                </a:tc>
              </a:tr>
            </a:tbl>
          </a:graphicData>
        </a:graphic>
      </p:graphicFrame>
      <p:sp>
        <p:nvSpPr>
          <p:cNvPr id="4" name="object 4"/>
          <p:cNvSpPr txBox="1"/>
          <p:nvPr/>
        </p:nvSpPr>
        <p:spPr>
          <a:xfrm>
            <a:off x="311302" y="238759"/>
            <a:ext cx="8248650" cy="391160"/>
          </a:xfrm>
          <a:prstGeom prst="rect">
            <a:avLst/>
          </a:prstGeom>
        </p:spPr>
        <p:txBody>
          <a:bodyPr vert="horz" wrap="square" lIns="0" tIns="12700" rIns="0" bIns="0" rtlCol="0">
            <a:spAutoFit/>
          </a:bodyPr>
          <a:lstStyle/>
          <a:p>
            <a:pPr marL="12700" marR="5080">
              <a:lnSpc>
                <a:spcPct val="100000"/>
              </a:lnSpc>
              <a:spcBef>
                <a:spcPts val="100"/>
              </a:spcBef>
            </a:pPr>
            <a:r>
              <a:rPr sz="1200" spc="-25" dirty="0">
                <a:solidFill>
                  <a:srgbClr val="EB631E"/>
                </a:solidFill>
                <a:latin typeface="Arial"/>
                <a:cs typeface="Arial"/>
              </a:rPr>
              <a:t>Student</a:t>
            </a:r>
            <a:r>
              <a:rPr sz="1200" spc="-100" dirty="0">
                <a:solidFill>
                  <a:srgbClr val="EB631E"/>
                </a:solidFill>
                <a:latin typeface="Arial"/>
                <a:cs typeface="Arial"/>
              </a:rPr>
              <a:t> </a:t>
            </a:r>
            <a:r>
              <a:rPr sz="1200" spc="-20" dirty="0">
                <a:solidFill>
                  <a:srgbClr val="EB631E"/>
                </a:solidFill>
                <a:latin typeface="Arial"/>
                <a:cs typeface="Arial"/>
              </a:rPr>
              <a:t>taking</a:t>
            </a:r>
            <a:r>
              <a:rPr sz="1200" spc="-55" dirty="0">
                <a:solidFill>
                  <a:srgbClr val="EB631E"/>
                </a:solidFill>
                <a:latin typeface="Arial"/>
                <a:cs typeface="Arial"/>
              </a:rPr>
              <a:t> </a:t>
            </a:r>
            <a:r>
              <a:rPr sz="1200" spc="-65" dirty="0">
                <a:solidFill>
                  <a:srgbClr val="EB631E"/>
                </a:solidFill>
                <a:latin typeface="Arial"/>
                <a:cs typeface="Arial"/>
              </a:rPr>
              <a:t>an</a:t>
            </a:r>
            <a:r>
              <a:rPr sz="1200" spc="-70" dirty="0">
                <a:solidFill>
                  <a:srgbClr val="EB631E"/>
                </a:solidFill>
                <a:latin typeface="Arial"/>
                <a:cs typeface="Arial"/>
              </a:rPr>
              <a:t> </a:t>
            </a:r>
            <a:r>
              <a:rPr sz="1200" spc="-20" dirty="0">
                <a:solidFill>
                  <a:srgbClr val="EB631E"/>
                </a:solidFill>
                <a:latin typeface="Arial"/>
                <a:cs typeface="Arial"/>
              </a:rPr>
              <a:t>additional</a:t>
            </a:r>
            <a:r>
              <a:rPr sz="1200" spc="-130" dirty="0">
                <a:solidFill>
                  <a:srgbClr val="EB631E"/>
                </a:solidFill>
                <a:latin typeface="Arial"/>
                <a:cs typeface="Arial"/>
              </a:rPr>
              <a:t> </a:t>
            </a:r>
            <a:r>
              <a:rPr sz="1200" spc="-50" dirty="0">
                <a:solidFill>
                  <a:srgbClr val="EB631E"/>
                </a:solidFill>
                <a:latin typeface="Arial"/>
                <a:cs typeface="Arial"/>
              </a:rPr>
              <a:t>year</a:t>
            </a:r>
            <a:r>
              <a:rPr sz="1200" spc="-80" dirty="0">
                <a:solidFill>
                  <a:srgbClr val="EB631E"/>
                </a:solidFill>
                <a:latin typeface="Arial"/>
                <a:cs typeface="Arial"/>
              </a:rPr>
              <a:t> </a:t>
            </a:r>
            <a:r>
              <a:rPr sz="1200" dirty="0">
                <a:solidFill>
                  <a:srgbClr val="EB631E"/>
                </a:solidFill>
                <a:latin typeface="Arial"/>
                <a:cs typeface="Arial"/>
              </a:rPr>
              <a:t>interrupt</a:t>
            </a:r>
            <a:r>
              <a:rPr sz="1200" spc="-100" dirty="0">
                <a:solidFill>
                  <a:srgbClr val="EB631E"/>
                </a:solidFill>
                <a:latin typeface="Arial"/>
                <a:cs typeface="Arial"/>
              </a:rPr>
              <a:t> </a:t>
            </a:r>
            <a:r>
              <a:rPr sz="1200" dirty="0">
                <a:solidFill>
                  <a:srgbClr val="EB631E"/>
                </a:solidFill>
                <a:latin typeface="Arial"/>
                <a:cs typeface="Arial"/>
              </a:rPr>
              <a:t>their</a:t>
            </a:r>
            <a:r>
              <a:rPr sz="1200" spc="-135" dirty="0">
                <a:solidFill>
                  <a:srgbClr val="EB631E"/>
                </a:solidFill>
                <a:latin typeface="Arial"/>
                <a:cs typeface="Arial"/>
              </a:rPr>
              <a:t> </a:t>
            </a:r>
            <a:r>
              <a:rPr sz="1200" spc="-45" dirty="0">
                <a:solidFill>
                  <a:srgbClr val="EB631E"/>
                </a:solidFill>
                <a:latin typeface="Arial"/>
                <a:cs typeface="Arial"/>
              </a:rPr>
              <a:t>studies</a:t>
            </a:r>
            <a:r>
              <a:rPr sz="1200" spc="-85" dirty="0">
                <a:solidFill>
                  <a:srgbClr val="EB631E"/>
                </a:solidFill>
                <a:latin typeface="Arial"/>
                <a:cs typeface="Arial"/>
              </a:rPr>
              <a:t> </a:t>
            </a:r>
            <a:r>
              <a:rPr sz="1200" spc="-10" dirty="0">
                <a:solidFill>
                  <a:srgbClr val="EB631E"/>
                </a:solidFill>
                <a:latin typeface="Arial"/>
                <a:cs typeface="Arial"/>
              </a:rPr>
              <a:t>at</a:t>
            </a:r>
            <a:r>
              <a:rPr sz="1200" spc="-70" dirty="0">
                <a:solidFill>
                  <a:srgbClr val="EB631E"/>
                </a:solidFill>
                <a:latin typeface="Arial"/>
                <a:cs typeface="Arial"/>
              </a:rPr>
              <a:t> </a:t>
            </a:r>
            <a:r>
              <a:rPr sz="1200" spc="-65" dirty="0">
                <a:solidFill>
                  <a:srgbClr val="EB631E"/>
                </a:solidFill>
                <a:latin typeface="Arial"/>
                <a:cs typeface="Arial"/>
              </a:rPr>
              <a:t>Royal</a:t>
            </a:r>
            <a:r>
              <a:rPr sz="1200" spc="-105" dirty="0">
                <a:solidFill>
                  <a:srgbClr val="EB631E"/>
                </a:solidFill>
                <a:latin typeface="Arial"/>
                <a:cs typeface="Arial"/>
              </a:rPr>
              <a:t> </a:t>
            </a:r>
            <a:r>
              <a:rPr sz="1200" spc="-30" dirty="0">
                <a:solidFill>
                  <a:srgbClr val="EB631E"/>
                </a:solidFill>
                <a:latin typeface="Arial"/>
                <a:cs typeface="Arial"/>
              </a:rPr>
              <a:t>Holloway</a:t>
            </a:r>
            <a:r>
              <a:rPr sz="1200" spc="-135" dirty="0">
                <a:solidFill>
                  <a:srgbClr val="EB631E"/>
                </a:solidFill>
                <a:latin typeface="Arial"/>
                <a:cs typeface="Arial"/>
              </a:rPr>
              <a:t> </a:t>
            </a:r>
            <a:r>
              <a:rPr sz="1200" spc="-55" dirty="0">
                <a:solidFill>
                  <a:srgbClr val="EB631E"/>
                </a:solidFill>
                <a:latin typeface="Arial"/>
                <a:cs typeface="Arial"/>
              </a:rPr>
              <a:t>and</a:t>
            </a:r>
            <a:r>
              <a:rPr sz="1200" spc="-85" dirty="0">
                <a:solidFill>
                  <a:srgbClr val="EB631E"/>
                </a:solidFill>
                <a:latin typeface="Arial"/>
                <a:cs typeface="Arial"/>
              </a:rPr>
              <a:t> </a:t>
            </a:r>
            <a:r>
              <a:rPr sz="1200" spc="-10" dirty="0">
                <a:solidFill>
                  <a:srgbClr val="EB631E"/>
                </a:solidFill>
                <a:latin typeface="Arial"/>
                <a:cs typeface="Arial"/>
              </a:rPr>
              <a:t>the</a:t>
            </a:r>
            <a:r>
              <a:rPr sz="1200" spc="-85" dirty="0">
                <a:solidFill>
                  <a:srgbClr val="EB631E"/>
                </a:solidFill>
                <a:latin typeface="Arial"/>
                <a:cs typeface="Arial"/>
              </a:rPr>
              <a:t> </a:t>
            </a:r>
            <a:r>
              <a:rPr sz="1200" spc="-65" dirty="0">
                <a:solidFill>
                  <a:srgbClr val="EB631E"/>
                </a:solidFill>
                <a:latin typeface="Arial"/>
                <a:cs typeface="Arial"/>
              </a:rPr>
              <a:t>courses</a:t>
            </a:r>
            <a:r>
              <a:rPr sz="1200" spc="-90" dirty="0">
                <a:solidFill>
                  <a:srgbClr val="EB631E"/>
                </a:solidFill>
                <a:latin typeface="Arial"/>
                <a:cs typeface="Arial"/>
              </a:rPr>
              <a:t> </a:t>
            </a:r>
            <a:r>
              <a:rPr sz="1200" spc="-15" dirty="0">
                <a:solidFill>
                  <a:srgbClr val="EB631E"/>
                </a:solidFill>
                <a:latin typeface="Arial"/>
                <a:cs typeface="Arial"/>
              </a:rPr>
              <a:t>they</a:t>
            </a:r>
            <a:r>
              <a:rPr sz="1200" spc="-105" dirty="0">
                <a:solidFill>
                  <a:srgbClr val="EB631E"/>
                </a:solidFill>
                <a:latin typeface="Arial"/>
                <a:cs typeface="Arial"/>
              </a:rPr>
              <a:t> </a:t>
            </a:r>
            <a:r>
              <a:rPr sz="1200" spc="-40" dirty="0">
                <a:solidFill>
                  <a:srgbClr val="EB631E"/>
                </a:solidFill>
                <a:latin typeface="Arial"/>
                <a:cs typeface="Arial"/>
              </a:rPr>
              <a:t>take</a:t>
            </a:r>
            <a:r>
              <a:rPr sz="1200" spc="-60" dirty="0">
                <a:solidFill>
                  <a:srgbClr val="EB631E"/>
                </a:solidFill>
                <a:latin typeface="Arial"/>
                <a:cs typeface="Arial"/>
              </a:rPr>
              <a:t> </a:t>
            </a:r>
            <a:r>
              <a:rPr sz="1200" spc="-70" dirty="0">
                <a:solidFill>
                  <a:srgbClr val="EB631E"/>
                </a:solidFill>
                <a:latin typeface="Arial"/>
                <a:cs typeface="Arial"/>
              </a:rPr>
              <a:t>overseas</a:t>
            </a:r>
            <a:r>
              <a:rPr sz="1200" spc="-95" dirty="0">
                <a:solidFill>
                  <a:srgbClr val="EB631E"/>
                </a:solidFill>
                <a:latin typeface="Arial"/>
                <a:cs typeface="Arial"/>
              </a:rPr>
              <a:t> </a:t>
            </a:r>
            <a:r>
              <a:rPr sz="1200" spc="-30" dirty="0">
                <a:solidFill>
                  <a:srgbClr val="EB631E"/>
                </a:solidFill>
                <a:latin typeface="Arial"/>
                <a:cs typeface="Arial"/>
              </a:rPr>
              <a:t>do</a:t>
            </a:r>
            <a:r>
              <a:rPr sz="1200" spc="-105" dirty="0">
                <a:solidFill>
                  <a:srgbClr val="EB631E"/>
                </a:solidFill>
                <a:latin typeface="Arial"/>
                <a:cs typeface="Arial"/>
              </a:rPr>
              <a:t> </a:t>
            </a:r>
            <a:r>
              <a:rPr sz="1200" spc="5" dirty="0">
                <a:solidFill>
                  <a:srgbClr val="EB631E"/>
                </a:solidFill>
                <a:latin typeface="Arial"/>
                <a:cs typeface="Arial"/>
              </a:rPr>
              <a:t>not</a:t>
            </a:r>
            <a:r>
              <a:rPr sz="1200" spc="-100" dirty="0">
                <a:solidFill>
                  <a:srgbClr val="EB631E"/>
                </a:solidFill>
                <a:latin typeface="Arial"/>
                <a:cs typeface="Arial"/>
              </a:rPr>
              <a:t> </a:t>
            </a:r>
            <a:r>
              <a:rPr sz="1200" spc="-25" dirty="0">
                <a:solidFill>
                  <a:srgbClr val="EB631E"/>
                </a:solidFill>
                <a:latin typeface="Arial"/>
                <a:cs typeface="Arial"/>
              </a:rPr>
              <a:t>count</a:t>
            </a:r>
            <a:r>
              <a:rPr sz="1200" spc="-70" dirty="0">
                <a:solidFill>
                  <a:srgbClr val="EB631E"/>
                </a:solidFill>
                <a:latin typeface="Arial"/>
                <a:cs typeface="Arial"/>
              </a:rPr>
              <a:t> </a:t>
            </a:r>
            <a:r>
              <a:rPr sz="1200" spc="-20" dirty="0">
                <a:solidFill>
                  <a:srgbClr val="EB631E"/>
                </a:solidFill>
                <a:latin typeface="Arial"/>
                <a:cs typeface="Arial"/>
              </a:rPr>
              <a:t>towards  </a:t>
            </a:r>
            <a:r>
              <a:rPr sz="1200" dirty="0">
                <a:solidFill>
                  <a:srgbClr val="EB631E"/>
                </a:solidFill>
                <a:latin typeface="Arial"/>
                <a:cs typeface="Arial"/>
              </a:rPr>
              <a:t>their</a:t>
            </a:r>
            <a:r>
              <a:rPr sz="1200" spc="-120" dirty="0">
                <a:solidFill>
                  <a:srgbClr val="EB631E"/>
                </a:solidFill>
                <a:latin typeface="Arial"/>
                <a:cs typeface="Arial"/>
              </a:rPr>
              <a:t> </a:t>
            </a:r>
            <a:r>
              <a:rPr sz="1200" spc="-40" dirty="0">
                <a:solidFill>
                  <a:srgbClr val="EB631E"/>
                </a:solidFill>
                <a:latin typeface="Arial"/>
                <a:cs typeface="Arial"/>
              </a:rPr>
              <a:t>degree.</a:t>
            </a:r>
            <a:endParaRPr sz="120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606" y="234518"/>
            <a:ext cx="8206740" cy="3600345"/>
          </a:xfrm>
          <a:prstGeom prst="rect">
            <a:avLst/>
          </a:prstGeom>
        </p:spPr>
        <p:txBody>
          <a:bodyPr vert="horz" wrap="square" lIns="0" tIns="12065" rIns="0" bIns="0" rtlCol="0">
            <a:spAutoFit/>
          </a:bodyPr>
          <a:lstStyle/>
          <a:p>
            <a:pPr marL="12700" marR="359410">
              <a:lnSpc>
                <a:spcPct val="100000"/>
              </a:lnSpc>
              <a:spcBef>
                <a:spcPts val="95"/>
              </a:spcBef>
            </a:pPr>
            <a:r>
              <a:rPr sz="1400" b="1" spc="-90" dirty="0">
                <a:solidFill>
                  <a:srgbClr val="EB621E"/>
                </a:solidFill>
                <a:latin typeface="Arial"/>
                <a:cs typeface="Arial"/>
              </a:rPr>
              <a:t>Please </a:t>
            </a:r>
            <a:r>
              <a:rPr sz="1400" b="1" spc="-60" dirty="0">
                <a:solidFill>
                  <a:srgbClr val="EB621E"/>
                </a:solidFill>
                <a:latin typeface="Arial"/>
                <a:cs typeface="Arial"/>
              </a:rPr>
              <a:t>make </a:t>
            </a:r>
            <a:r>
              <a:rPr sz="1400" b="1" spc="-80" dirty="0">
                <a:solidFill>
                  <a:srgbClr val="EB621E"/>
                </a:solidFill>
                <a:latin typeface="Arial"/>
                <a:cs typeface="Arial"/>
              </a:rPr>
              <a:t>sure </a:t>
            </a:r>
            <a:r>
              <a:rPr sz="1400" b="1" spc="-95" dirty="0">
                <a:solidFill>
                  <a:srgbClr val="EB621E"/>
                </a:solidFill>
                <a:latin typeface="Arial"/>
                <a:cs typeface="Arial"/>
              </a:rPr>
              <a:t>you </a:t>
            </a:r>
            <a:r>
              <a:rPr sz="1400" b="1" spc="-60" dirty="0">
                <a:solidFill>
                  <a:srgbClr val="EB621E"/>
                </a:solidFill>
                <a:latin typeface="Arial"/>
                <a:cs typeface="Arial"/>
              </a:rPr>
              <a:t>read </a:t>
            </a:r>
            <a:r>
              <a:rPr sz="1400" b="1" spc="-30" dirty="0">
                <a:solidFill>
                  <a:srgbClr val="EB621E"/>
                </a:solidFill>
                <a:latin typeface="Arial"/>
                <a:cs typeface="Arial"/>
              </a:rPr>
              <a:t>the </a:t>
            </a:r>
            <a:r>
              <a:rPr sz="1400" b="1" spc="-60" dirty="0">
                <a:solidFill>
                  <a:srgbClr val="EB621E"/>
                </a:solidFill>
                <a:latin typeface="Arial"/>
                <a:cs typeface="Arial"/>
              </a:rPr>
              <a:t>International </a:t>
            </a:r>
            <a:r>
              <a:rPr sz="1400" b="1" spc="-100" dirty="0">
                <a:solidFill>
                  <a:srgbClr val="EB621E"/>
                </a:solidFill>
                <a:latin typeface="Arial"/>
                <a:cs typeface="Arial"/>
              </a:rPr>
              <a:t>Exchange </a:t>
            </a:r>
            <a:r>
              <a:rPr sz="1400" b="1" spc="-95" dirty="0">
                <a:solidFill>
                  <a:srgbClr val="EB621E"/>
                </a:solidFill>
                <a:latin typeface="Arial"/>
                <a:cs typeface="Arial"/>
              </a:rPr>
              <a:t>brochure </a:t>
            </a:r>
            <a:r>
              <a:rPr sz="1400" b="1" spc="-55" dirty="0" smtClean="0">
                <a:solidFill>
                  <a:srgbClr val="EB621E"/>
                </a:solidFill>
                <a:latin typeface="Arial"/>
                <a:cs typeface="Arial"/>
              </a:rPr>
              <a:t>20</a:t>
            </a:r>
            <a:r>
              <a:rPr lang="en-GB" sz="1400" b="1" spc="-55" dirty="0" smtClean="0">
                <a:solidFill>
                  <a:srgbClr val="EB621E"/>
                </a:solidFill>
                <a:latin typeface="Arial"/>
                <a:cs typeface="Arial"/>
              </a:rPr>
              <a:t>20</a:t>
            </a:r>
            <a:r>
              <a:rPr sz="1400" b="1" spc="-55" dirty="0" smtClean="0">
                <a:solidFill>
                  <a:srgbClr val="EB621E"/>
                </a:solidFill>
                <a:latin typeface="Arial"/>
                <a:cs typeface="Arial"/>
              </a:rPr>
              <a:t>/20</a:t>
            </a:r>
            <a:r>
              <a:rPr sz="1400" b="1" spc="-55" dirty="0">
                <a:solidFill>
                  <a:srgbClr val="EB621E"/>
                </a:solidFill>
                <a:latin typeface="Arial"/>
                <a:cs typeface="Arial"/>
              </a:rPr>
              <a:t>. Visit </a:t>
            </a:r>
            <a:r>
              <a:rPr sz="1400" b="1" spc="-60" dirty="0">
                <a:solidFill>
                  <a:srgbClr val="EB621E"/>
                </a:solidFill>
                <a:latin typeface="Arial"/>
                <a:cs typeface="Arial"/>
              </a:rPr>
              <a:t>our </a:t>
            </a:r>
            <a:r>
              <a:rPr sz="1400" b="1" spc="-75" dirty="0">
                <a:solidFill>
                  <a:srgbClr val="EB621E"/>
                </a:solidFill>
                <a:latin typeface="Arial"/>
                <a:cs typeface="Arial"/>
              </a:rPr>
              <a:t>website  </a:t>
            </a:r>
            <a:r>
              <a:rPr sz="1400" b="1" u="heavy" spc="-70" dirty="0">
                <a:solidFill>
                  <a:srgbClr val="0000FF"/>
                </a:solidFill>
                <a:uFill>
                  <a:solidFill>
                    <a:srgbClr val="000000"/>
                  </a:solidFill>
                </a:uFill>
                <a:latin typeface="Arial"/>
                <a:cs typeface="Arial"/>
                <a:hlinkClick r:id="rId3"/>
              </a:rPr>
              <a:t>https://www.royalholloway.ac.uk/studying-here/studying-abroad/royal-holloway-students-studying- </a:t>
            </a:r>
            <a:r>
              <a:rPr sz="1400" b="1" spc="-70" dirty="0">
                <a:solidFill>
                  <a:srgbClr val="0000FF"/>
                </a:solidFill>
                <a:latin typeface="Arial"/>
                <a:cs typeface="Arial"/>
                <a:hlinkClick r:id="rId3"/>
              </a:rPr>
              <a:t> </a:t>
            </a:r>
            <a:r>
              <a:rPr sz="1400" b="1" u="heavy" spc="-65" dirty="0">
                <a:solidFill>
                  <a:srgbClr val="0000FF"/>
                </a:solidFill>
                <a:uFill>
                  <a:solidFill>
                    <a:srgbClr val="000000"/>
                  </a:solidFill>
                </a:uFill>
                <a:latin typeface="Arial"/>
                <a:cs typeface="Arial"/>
                <a:hlinkClick r:id="rId3"/>
              </a:rPr>
              <a:t>abroad/international-exchange/</a:t>
            </a:r>
            <a:r>
              <a:rPr sz="1400" b="1" spc="-195" dirty="0">
                <a:solidFill>
                  <a:srgbClr val="0000FF"/>
                </a:solidFill>
                <a:latin typeface="Arial"/>
                <a:cs typeface="Arial"/>
                <a:hlinkClick r:id="rId3"/>
              </a:rPr>
              <a:t> </a:t>
            </a:r>
            <a:r>
              <a:rPr lang="en-GB" sz="1400" b="1" spc="-195" dirty="0">
                <a:solidFill>
                  <a:srgbClr val="0000FF"/>
                </a:solidFill>
                <a:latin typeface="Arial"/>
                <a:cs typeface="Arial"/>
              </a:rPr>
              <a:t> </a:t>
            </a:r>
            <a:r>
              <a:rPr lang="en-GB" sz="1400" b="1" spc="-195" dirty="0" smtClean="0">
                <a:solidFill>
                  <a:srgbClr val="0000FF"/>
                </a:solidFill>
                <a:latin typeface="Arial"/>
                <a:cs typeface="Arial"/>
              </a:rPr>
              <a:t>  </a:t>
            </a:r>
            <a:r>
              <a:rPr lang="en-GB" sz="1400" b="1" spc="-95" dirty="0" smtClean="0">
                <a:solidFill>
                  <a:srgbClr val="EB621E"/>
                </a:solidFill>
                <a:latin typeface="Arial"/>
                <a:cs typeface="Arial"/>
              </a:rPr>
              <a:t>to find both the brochure and the relevant application forms. These </a:t>
            </a:r>
            <a:r>
              <a:rPr lang="en-GB" sz="1400" b="1" spc="-95" dirty="0">
                <a:solidFill>
                  <a:srgbClr val="EB621E"/>
                </a:solidFill>
                <a:latin typeface="Arial"/>
                <a:cs typeface="Arial"/>
              </a:rPr>
              <a:t>documents will </a:t>
            </a:r>
            <a:r>
              <a:rPr lang="en-GB" sz="1400" b="1" spc="-95" dirty="0" smtClean="0">
                <a:solidFill>
                  <a:srgbClr val="EB621E"/>
                </a:solidFill>
                <a:latin typeface="Arial"/>
                <a:cs typeface="Arial"/>
              </a:rPr>
              <a:t> </a:t>
            </a:r>
            <a:r>
              <a:rPr sz="1400" b="1" spc="-95" dirty="0">
                <a:solidFill>
                  <a:srgbClr val="EB621E"/>
                </a:solidFill>
                <a:latin typeface="Arial"/>
                <a:cs typeface="Arial"/>
              </a:rPr>
              <a:t>be  </a:t>
            </a:r>
            <a:r>
              <a:rPr sz="1400" b="1" spc="-95" dirty="0">
                <a:solidFill>
                  <a:srgbClr val="EB621E"/>
                </a:solidFill>
                <a:latin typeface="Arial"/>
                <a:cs typeface="Arial"/>
              </a:rPr>
              <a:t>available from </a:t>
            </a:r>
            <a:r>
              <a:rPr lang="en-GB" sz="1400" b="1" spc="-95" dirty="0">
                <a:solidFill>
                  <a:srgbClr val="EB621E"/>
                </a:solidFill>
                <a:latin typeface="Arial"/>
                <a:cs typeface="Arial"/>
              </a:rPr>
              <a:t>Monday 18 </a:t>
            </a:r>
            <a:r>
              <a:rPr sz="1400" b="1" spc="-95" dirty="0">
                <a:solidFill>
                  <a:srgbClr val="EB621E"/>
                </a:solidFill>
                <a:latin typeface="Arial"/>
                <a:cs typeface="Arial"/>
              </a:rPr>
              <a:t>November 201</a:t>
            </a:r>
            <a:r>
              <a:rPr lang="en-GB" sz="1400" b="1" spc="-95" dirty="0">
                <a:solidFill>
                  <a:srgbClr val="EB621E"/>
                </a:solidFill>
                <a:latin typeface="Arial"/>
                <a:cs typeface="Arial"/>
              </a:rPr>
              <a:t>9</a:t>
            </a:r>
            <a:r>
              <a:rPr sz="1400" b="1" spc="-95" dirty="0">
                <a:solidFill>
                  <a:srgbClr val="EB621E"/>
                </a:solidFill>
                <a:latin typeface="Arial"/>
                <a:cs typeface="Arial"/>
              </a:rPr>
              <a:t>.</a:t>
            </a:r>
            <a:endParaRPr sz="1400" b="1" spc="-95" dirty="0">
              <a:solidFill>
                <a:srgbClr val="EB621E"/>
              </a:solidFill>
              <a:latin typeface="Arial"/>
              <a:cs typeface="Arial"/>
            </a:endParaRPr>
          </a:p>
          <a:p>
            <a:pPr>
              <a:lnSpc>
                <a:spcPct val="100000"/>
              </a:lnSpc>
              <a:spcBef>
                <a:spcPts val="45"/>
              </a:spcBef>
            </a:pPr>
            <a:endParaRPr sz="1550" dirty="0">
              <a:latin typeface="Times New Roman"/>
              <a:cs typeface="Times New Roman"/>
            </a:endParaRPr>
          </a:p>
          <a:p>
            <a:pPr marL="12700">
              <a:lnSpc>
                <a:spcPct val="100000"/>
              </a:lnSpc>
            </a:pPr>
            <a:r>
              <a:rPr sz="1400" b="1" spc="-80" dirty="0">
                <a:latin typeface="Arial"/>
                <a:cs typeface="Arial"/>
              </a:rPr>
              <a:t>Supporting</a:t>
            </a:r>
            <a:r>
              <a:rPr sz="1400" b="1" spc="-95" dirty="0">
                <a:latin typeface="Arial"/>
                <a:cs typeface="Arial"/>
              </a:rPr>
              <a:t> </a:t>
            </a:r>
            <a:r>
              <a:rPr sz="1400" b="1" spc="-100" dirty="0">
                <a:latin typeface="Arial"/>
                <a:cs typeface="Arial"/>
              </a:rPr>
              <a:t>documents</a:t>
            </a:r>
            <a:endParaRPr sz="1400" dirty="0">
              <a:latin typeface="Arial"/>
              <a:cs typeface="Arial"/>
            </a:endParaRPr>
          </a:p>
          <a:p>
            <a:pPr marL="12700">
              <a:lnSpc>
                <a:spcPct val="100000"/>
              </a:lnSpc>
            </a:pPr>
            <a:r>
              <a:rPr sz="1400" b="1" spc="-95" dirty="0">
                <a:solidFill>
                  <a:srgbClr val="EB621E"/>
                </a:solidFill>
                <a:latin typeface="Arial"/>
                <a:cs typeface="Arial"/>
              </a:rPr>
              <a:t>-Personal</a:t>
            </a:r>
            <a:r>
              <a:rPr sz="1400" b="1" spc="-85" dirty="0">
                <a:solidFill>
                  <a:srgbClr val="EB621E"/>
                </a:solidFill>
                <a:latin typeface="Arial"/>
                <a:cs typeface="Arial"/>
              </a:rPr>
              <a:t> </a:t>
            </a:r>
            <a:r>
              <a:rPr sz="1400" b="1" spc="-55" dirty="0">
                <a:solidFill>
                  <a:srgbClr val="EB621E"/>
                </a:solidFill>
                <a:latin typeface="Arial"/>
                <a:cs typeface="Arial"/>
              </a:rPr>
              <a:t>statement</a:t>
            </a:r>
            <a:endParaRPr sz="1400" dirty="0">
              <a:latin typeface="Arial"/>
              <a:cs typeface="Arial"/>
            </a:endParaRPr>
          </a:p>
          <a:p>
            <a:pPr marL="12700">
              <a:lnSpc>
                <a:spcPct val="100000"/>
              </a:lnSpc>
            </a:pPr>
            <a:r>
              <a:rPr sz="1400" b="1" spc="-110" dirty="0">
                <a:solidFill>
                  <a:srgbClr val="EB621E"/>
                </a:solidFill>
                <a:latin typeface="Arial"/>
                <a:cs typeface="Arial"/>
              </a:rPr>
              <a:t>-Two</a:t>
            </a:r>
            <a:r>
              <a:rPr sz="1400" b="1" spc="-85" dirty="0">
                <a:solidFill>
                  <a:srgbClr val="EB621E"/>
                </a:solidFill>
                <a:latin typeface="Arial"/>
                <a:cs typeface="Arial"/>
              </a:rPr>
              <a:t> </a:t>
            </a:r>
            <a:r>
              <a:rPr sz="1400" b="1" spc="-95" dirty="0">
                <a:solidFill>
                  <a:srgbClr val="EB621E"/>
                </a:solidFill>
                <a:latin typeface="Arial"/>
                <a:cs typeface="Arial"/>
              </a:rPr>
              <a:t>academic</a:t>
            </a:r>
            <a:r>
              <a:rPr sz="1400" b="1" spc="-125" dirty="0">
                <a:solidFill>
                  <a:srgbClr val="EB621E"/>
                </a:solidFill>
                <a:latin typeface="Arial"/>
                <a:cs typeface="Arial"/>
              </a:rPr>
              <a:t> </a:t>
            </a:r>
            <a:r>
              <a:rPr sz="1400" b="1" spc="-90" dirty="0">
                <a:solidFill>
                  <a:srgbClr val="EB621E"/>
                </a:solidFill>
                <a:latin typeface="Arial"/>
                <a:cs typeface="Arial"/>
              </a:rPr>
              <a:t>references</a:t>
            </a:r>
            <a:r>
              <a:rPr sz="1400" b="1" spc="-105" dirty="0">
                <a:solidFill>
                  <a:srgbClr val="EB621E"/>
                </a:solidFill>
                <a:latin typeface="Arial"/>
                <a:cs typeface="Arial"/>
              </a:rPr>
              <a:t> </a:t>
            </a:r>
            <a:r>
              <a:rPr sz="1400" b="1" spc="-45" dirty="0">
                <a:solidFill>
                  <a:srgbClr val="EB621E"/>
                </a:solidFill>
                <a:latin typeface="Arial"/>
                <a:cs typeface="Arial"/>
              </a:rPr>
              <a:t>from</a:t>
            </a:r>
            <a:r>
              <a:rPr sz="1400" b="1" spc="-110" dirty="0">
                <a:solidFill>
                  <a:srgbClr val="EB621E"/>
                </a:solidFill>
                <a:latin typeface="Arial"/>
                <a:cs typeface="Arial"/>
              </a:rPr>
              <a:t> </a:t>
            </a:r>
            <a:r>
              <a:rPr sz="1400" b="1" u="heavy" spc="-65" dirty="0">
                <a:solidFill>
                  <a:srgbClr val="EB621E"/>
                </a:solidFill>
                <a:uFill>
                  <a:solidFill>
                    <a:srgbClr val="EB621E"/>
                  </a:solidFill>
                </a:uFill>
                <a:latin typeface="Arial"/>
                <a:cs typeface="Arial"/>
              </a:rPr>
              <a:t>RHUL</a:t>
            </a:r>
            <a:r>
              <a:rPr sz="1400" b="1" u="heavy" spc="-204" dirty="0">
                <a:solidFill>
                  <a:srgbClr val="EB621E"/>
                </a:solidFill>
                <a:uFill>
                  <a:solidFill>
                    <a:srgbClr val="EB621E"/>
                  </a:solidFill>
                </a:uFill>
                <a:latin typeface="Arial"/>
                <a:cs typeface="Arial"/>
              </a:rPr>
              <a:t> </a:t>
            </a:r>
            <a:r>
              <a:rPr lang="en-GB" sz="1400" b="1" u="heavy" spc="-204" dirty="0" smtClean="0">
                <a:solidFill>
                  <a:srgbClr val="EB621E"/>
                </a:solidFill>
                <a:uFill>
                  <a:solidFill>
                    <a:srgbClr val="EB621E"/>
                  </a:solidFill>
                </a:uFill>
                <a:latin typeface="Arial"/>
                <a:cs typeface="Arial"/>
              </a:rPr>
              <a:t> </a:t>
            </a:r>
            <a:r>
              <a:rPr sz="1400" b="1" u="heavy" spc="-55" dirty="0" smtClean="0">
                <a:solidFill>
                  <a:srgbClr val="EB621E"/>
                </a:solidFill>
                <a:uFill>
                  <a:solidFill>
                    <a:srgbClr val="EB621E"/>
                  </a:solidFill>
                </a:uFill>
                <a:latin typeface="Arial"/>
                <a:cs typeface="Arial"/>
              </a:rPr>
              <a:t>staff</a:t>
            </a:r>
            <a:r>
              <a:rPr sz="1400" b="1" spc="-55" dirty="0">
                <a:solidFill>
                  <a:srgbClr val="EB621E"/>
                </a:solidFill>
                <a:latin typeface="Arial"/>
                <a:cs typeface="Arial"/>
              </a:rPr>
              <a:t>.</a:t>
            </a:r>
            <a:r>
              <a:rPr sz="1400" b="1" dirty="0">
                <a:solidFill>
                  <a:srgbClr val="EB621E"/>
                </a:solidFill>
                <a:latin typeface="Arial"/>
                <a:cs typeface="Arial"/>
              </a:rPr>
              <a:t> </a:t>
            </a:r>
            <a:r>
              <a:rPr sz="1400" b="1" spc="-30" dirty="0">
                <a:solidFill>
                  <a:srgbClr val="EB621E"/>
                </a:solidFill>
                <a:latin typeface="Arial"/>
                <a:cs typeface="Arial"/>
              </a:rPr>
              <a:t>At</a:t>
            </a:r>
            <a:r>
              <a:rPr sz="1400" b="1" spc="-80" dirty="0">
                <a:solidFill>
                  <a:srgbClr val="EB621E"/>
                </a:solidFill>
                <a:latin typeface="Arial"/>
                <a:cs typeface="Arial"/>
              </a:rPr>
              <a:t> </a:t>
            </a:r>
            <a:r>
              <a:rPr sz="1400" b="1" spc="-50" dirty="0">
                <a:solidFill>
                  <a:srgbClr val="EB621E"/>
                </a:solidFill>
                <a:latin typeface="Arial"/>
                <a:cs typeface="Arial"/>
              </a:rPr>
              <a:t>least</a:t>
            </a:r>
            <a:r>
              <a:rPr sz="1400" b="1" spc="-204" dirty="0">
                <a:solidFill>
                  <a:srgbClr val="EB621E"/>
                </a:solidFill>
                <a:latin typeface="Arial"/>
                <a:cs typeface="Arial"/>
              </a:rPr>
              <a:t> </a:t>
            </a:r>
            <a:r>
              <a:rPr sz="1400" b="1" spc="-80" dirty="0">
                <a:solidFill>
                  <a:srgbClr val="EB621E"/>
                </a:solidFill>
                <a:latin typeface="Arial"/>
                <a:cs typeface="Arial"/>
              </a:rPr>
              <a:t>one</a:t>
            </a:r>
            <a:r>
              <a:rPr sz="1400" b="1" spc="-125" dirty="0">
                <a:solidFill>
                  <a:srgbClr val="EB621E"/>
                </a:solidFill>
                <a:latin typeface="Arial"/>
                <a:cs typeface="Arial"/>
              </a:rPr>
              <a:t> </a:t>
            </a:r>
            <a:r>
              <a:rPr sz="1400" b="1" spc="-65" dirty="0">
                <a:solidFill>
                  <a:srgbClr val="EB621E"/>
                </a:solidFill>
                <a:latin typeface="Arial"/>
                <a:cs typeface="Arial"/>
              </a:rPr>
              <a:t>must</a:t>
            </a:r>
            <a:r>
              <a:rPr sz="1400" b="1" spc="-175" dirty="0">
                <a:solidFill>
                  <a:srgbClr val="EB621E"/>
                </a:solidFill>
                <a:latin typeface="Arial"/>
                <a:cs typeface="Arial"/>
              </a:rPr>
              <a:t> </a:t>
            </a:r>
            <a:r>
              <a:rPr sz="1400" b="1" spc="-50" dirty="0">
                <a:solidFill>
                  <a:srgbClr val="EB621E"/>
                </a:solidFill>
                <a:latin typeface="Arial"/>
                <a:cs typeface="Arial"/>
              </a:rPr>
              <a:t>be</a:t>
            </a:r>
            <a:r>
              <a:rPr sz="1400" b="1" spc="-155" dirty="0">
                <a:solidFill>
                  <a:srgbClr val="EB621E"/>
                </a:solidFill>
                <a:latin typeface="Arial"/>
                <a:cs typeface="Arial"/>
              </a:rPr>
              <a:t> </a:t>
            </a:r>
            <a:r>
              <a:rPr sz="1400" b="1" spc="-45" dirty="0">
                <a:solidFill>
                  <a:srgbClr val="EB621E"/>
                </a:solidFill>
                <a:latin typeface="Arial"/>
                <a:cs typeface="Arial"/>
              </a:rPr>
              <a:t>from</a:t>
            </a:r>
            <a:r>
              <a:rPr sz="1400" b="1" spc="-155" dirty="0">
                <a:solidFill>
                  <a:srgbClr val="EB621E"/>
                </a:solidFill>
                <a:latin typeface="Arial"/>
                <a:cs typeface="Arial"/>
              </a:rPr>
              <a:t> </a:t>
            </a:r>
            <a:r>
              <a:rPr sz="1400" b="1" spc="-5" dirty="0">
                <a:solidFill>
                  <a:srgbClr val="EB621E"/>
                </a:solidFill>
                <a:latin typeface="Arial"/>
                <a:cs typeface="Arial"/>
              </a:rPr>
              <a:t>a</a:t>
            </a:r>
            <a:r>
              <a:rPr sz="1400" b="1" spc="-130" dirty="0">
                <a:solidFill>
                  <a:srgbClr val="EB621E"/>
                </a:solidFill>
                <a:latin typeface="Arial"/>
                <a:cs typeface="Arial"/>
              </a:rPr>
              <a:t> </a:t>
            </a:r>
            <a:r>
              <a:rPr sz="1400" b="1" spc="-55" dirty="0">
                <a:solidFill>
                  <a:srgbClr val="EB621E"/>
                </a:solidFill>
                <a:latin typeface="Arial"/>
                <a:cs typeface="Arial"/>
              </a:rPr>
              <a:t>permanent</a:t>
            </a:r>
            <a:r>
              <a:rPr sz="1400" b="1" spc="-195" dirty="0">
                <a:solidFill>
                  <a:srgbClr val="EB621E"/>
                </a:solidFill>
                <a:latin typeface="Arial"/>
                <a:cs typeface="Arial"/>
              </a:rPr>
              <a:t> </a:t>
            </a:r>
            <a:r>
              <a:rPr sz="1400" b="1" spc="-70" dirty="0">
                <a:solidFill>
                  <a:srgbClr val="EB621E"/>
                </a:solidFill>
                <a:latin typeface="Arial"/>
                <a:cs typeface="Arial"/>
              </a:rPr>
              <a:t>member</a:t>
            </a:r>
            <a:r>
              <a:rPr sz="1400" b="1" spc="-105" dirty="0">
                <a:solidFill>
                  <a:srgbClr val="EB621E"/>
                </a:solidFill>
                <a:latin typeface="Arial"/>
                <a:cs typeface="Arial"/>
              </a:rPr>
              <a:t> </a:t>
            </a:r>
            <a:r>
              <a:rPr sz="1400" b="1" spc="-35" dirty="0">
                <a:solidFill>
                  <a:srgbClr val="EB621E"/>
                </a:solidFill>
                <a:latin typeface="Arial"/>
                <a:cs typeface="Arial"/>
              </a:rPr>
              <a:t>of</a:t>
            </a:r>
            <a:r>
              <a:rPr sz="1400" b="1" spc="-130" dirty="0">
                <a:solidFill>
                  <a:srgbClr val="EB621E"/>
                </a:solidFill>
                <a:latin typeface="Arial"/>
                <a:cs typeface="Arial"/>
              </a:rPr>
              <a:t> </a:t>
            </a:r>
            <a:r>
              <a:rPr sz="1400" b="1" spc="-55" dirty="0">
                <a:solidFill>
                  <a:srgbClr val="EB621E"/>
                </a:solidFill>
                <a:latin typeface="Arial"/>
                <a:cs typeface="Arial"/>
              </a:rPr>
              <a:t>staff</a:t>
            </a:r>
            <a:r>
              <a:rPr sz="1400" b="1" spc="-100" dirty="0">
                <a:solidFill>
                  <a:srgbClr val="EB621E"/>
                </a:solidFill>
                <a:latin typeface="Arial"/>
                <a:cs typeface="Arial"/>
              </a:rPr>
              <a:t> </a:t>
            </a:r>
            <a:r>
              <a:rPr sz="1400" b="1" spc="-45" dirty="0">
                <a:solidFill>
                  <a:srgbClr val="EB621E"/>
                </a:solidFill>
                <a:latin typeface="Arial"/>
                <a:cs typeface="Arial"/>
              </a:rPr>
              <a:t>e.g</a:t>
            </a:r>
            <a:r>
              <a:rPr sz="1400" b="1" spc="-135" dirty="0">
                <a:solidFill>
                  <a:srgbClr val="EB621E"/>
                </a:solidFill>
                <a:latin typeface="Arial"/>
                <a:cs typeface="Arial"/>
              </a:rPr>
              <a:t> </a:t>
            </a:r>
            <a:r>
              <a:rPr sz="1400" b="1" spc="-80" dirty="0">
                <a:solidFill>
                  <a:srgbClr val="EB621E"/>
                </a:solidFill>
                <a:latin typeface="Arial"/>
                <a:cs typeface="Arial"/>
              </a:rPr>
              <a:t>your</a:t>
            </a:r>
            <a:endParaRPr sz="1400" dirty="0">
              <a:latin typeface="Arial"/>
              <a:cs typeface="Arial"/>
            </a:endParaRPr>
          </a:p>
          <a:p>
            <a:pPr marL="12700">
              <a:lnSpc>
                <a:spcPct val="100000"/>
              </a:lnSpc>
            </a:pPr>
            <a:r>
              <a:rPr sz="1400" b="1" spc="-95" dirty="0">
                <a:solidFill>
                  <a:srgbClr val="EB621E"/>
                </a:solidFill>
                <a:latin typeface="Arial"/>
                <a:cs typeface="Arial"/>
              </a:rPr>
              <a:t>personal</a:t>
            </a:r>
            <a:r>
              <a:rPr sz="1400" b="1" spc="-85" dirty="0">
                <a:solidFill>
                  <a:srgbClr val="EB621E"/>
                </a:solidFill>
                <a:latin typeface="Arial"/>
                <a:cs typeface="Arial"/>
              </a:rPr>
              <a:t> </a:t>
            </a:r>
            <a:r>
              <a:rPr sz="1400" b="1" spc="-45" dirty="0">
                <a:solidFill>
                  <a:srgbClr val="EB621E"/>
                </a:solidFill>
                <a:latin typeface="Arial"/>
                <a:cs typeface="Arial"/>
              </a:rPr>
              <a:t>tutor.</a:t>
            </a:r>
            <a:endParaRPr sz="1400" dirty="0">
              <a:latin typeface="Arial"/>
              <a:cs typeface="Arial"/>
            </a:endParaRPr>
          </a:p>
          <a:p>
            <a:pPr marL="12700">
              <a:lnSpc>
                <a:spcPct val="100000"/>
              </a:lnSpc>
            </a:pPr>
            <a:r>
              <a:rPr sz="1400" b="1" spc="-35" dirty="0">
                <a:solidFill>
                  <a:srgbClr val="EB621E"/>
                </a:solidFill>
                <a:latin typeface="Arial"/>
                <a:cs typeface="Arial"/>
              </a:rPr>
              <a:t>-A</a:t>
            </a:r>
            <a:r>
              <a:rPr sz="1400" b="1" spc="-195" dirty="0">
                <a:solidFill>
                  <a:srgbClr val="EB621E"/>
                </a:solidFill>
                <a:latin typeface="Arial"/>
                <a:cs typeface="Arial"/>
              </a:rPr>
              <a:t> </a:t>
            </a:r>
            <a:r>
              <a:rPr sz="1400" b="1" spc="-75" dirty="0">
                <a:solidFill>
                  <a:srgbClr val="EB621E"/>
                </a:solidFill>
                <a:latin typeface="Arial"/>
                <a:cs typeface="Arial"/>
              </a:rPr>
              <a:t>level</a:t>
            </a:r>
            <a:r>
              <a:rPr sz="1400" b="1" spc="-105" dirty="0">
                <a:solidFill>
                  <a:srgbClr val="EB621E"/>
                </a:solidFill>
                <a:latin typeface="Arial"/>
                <a:cs typeface="Arial"/>
              </a:rPr>
              <a:t> </a:t>
            </a:r>
            <a:r>
              <a:rPr sz="1400" b="1" spc="-75" dirty="0">
                <a:solidFill>
                  <a:srgbClr val="EB621E"/>
                </a:solidFill>
                <a:latin typeface="Arial"/>
                <a:cs typeface="Arial"/>
              </a:rPr>
              <a:t>certificates </a:t>
            </a:r>
            <a:r>
              <a:rPr sz="1400" b="1" spc="-50" dirty="0">
                <a:solidFill>
                  <a:srgbClr val="EB621E"/>
                </a:solidFill>
                <a:latin typeface="Arial"/>
                <a:cs typeface="Arial"/>
              </a:rPr>
              <a:t>(first</a:t>
            </a:r>
            <a:r>
              <a:rPr sz="1400" b="1" spc="-150" dirty="0">
                <a:solidFill>
                  <a:srgbClr val="EB621E"/>
                </a:solidFill>
                <a:latin typeface="Arial"/>
                <a:cs typeface="Arial"/>
              </a:rPr>
              <a:t> </a:t>
            </a:r>
            <a:r>
              <a:rPr sz="1400" b="1" spc="-60" dirty="0">
                <a:solidFill>
                  <a:srgbClr val="EB621E"/>
                </a:solidFill>
                <a:latin typeface="Arial"/>
                <a:cs typeface="Arial"/>
              </a:rPr>
              <a:t>year</a:t>
            </a:r>
            <a:r>
              <a:rPr sz="1400" b="1" spc="-114" dirty="0">
                <a:solidFill>
                  <a:srgbClr val="EB621E"/>
                </a:solidFill>
                <a:latin typeface="Arial"/>
                <a:cs typeface="Arial"/>
              </a:rPr>
              <a:t> </a:t>
            </a:r>
            <a:r>
              <a:rPr sz="1400" b="1" spc="-80" dirty="0">
                <a:solidFill>
                  <a:srgbClr val="EB621E"/>
                </a:solidFill>
                <a:latin typeface="Arial"/>
                <a:cs typeface="Arial"/>
              </a:rPr>
              <a:t>students)</a:t>
            </a:r>
            <a:r>
              <a:rPr sz="1400" b="1" spc="-135" dirty="0">
                <a:solidFill>
                  <a:srgbClr val="EB621E"/>
                </a:solidFill>
                <a:latin typeface="Arial"/>
                <a:cs typeface="Arial"/>
              </a:rPr>
              <a:t> </a:t>
            </a:r>
            <a:r>
              <a:rPr sz="1400" b="1" spc="-5" dirty="0">
                <a:solidFill>
                  <a:srgbClr val="EB621E"/>
                </a:solidFill>
                <a:latin typeface="Arial"/>
                <a:cs typeface="Arial"/>
              </a:rPr>
              <a:t>/</a:t>
            </a:r>
            <a:r>
              <a:rPr sz="1400" b="1" spc="-60" dirty="0">
                <a:solidFill>
                  <a:srgbClr val="EB621E"/>
                </a:solidFill>
                <a:latin typeface="Arial"/>
                <a:cs typeface="Arial"/>
              </a:rPr>
              <a:t> </a:t>
            </a:r>
            <a:r>
              <a:rPr sz="1400" b="1" spc="-55" dirty="0">
                <a:solidFill>
                  <a:srgbClr val="EB621E"/>
                </a:solidFill>
                <a:latin typeface="Arial"/>
                <a:cs typeface="Arial"/>
              </a:rPr>
              <a:t>Interim</a:t>
            </a:r>
            <a:r>
              <a:rPr sz="1400" b="1" spc="-35" dirty="0">
                <a:solidFill>
                  <a:srgbClr val="EB621E"/>
                </a:solidFill>
                <a:latin typeface="Arial"/>
                <a:cs typeface="Arial"/>
              </a:rPr>
              <a:t> </a:t>
            </a:r>
            <a:r>
              <a:rPr sz="1400" b="1" spc="-75" dirty="0">
                <a:solidFill>
                  <a:srgbClr val="EB621E"/>
                </a:solidFill>
                <a:latin typeface="Arial"/>
                <a:cs typeface="Arial"/>
              </a:rPr>
              <a:t>transcript</a:t>
            </a:r>
            <a:r>
              <a:rPr sz="1400" b="1" spc="-40" dirty="0">
                <a:solidFill>
                  <a:srgbClr val="EB621E"/>
                </a:solidFill>
                <a:latin typeface="Arial"/>
                <a:cs typeface="Arial"/>
              </a:rPr>
              <a:t> </a:t>
            </a:r>
            <a:r>
              <a:rPr sz="1400" b="1" spc="-100" dirty="0">
                <a:solidFill>
                  <a:srgbClr val="EB621E"/>
                </a:solidFill>
                <a:latin typeface="Arial"/>
                <a:cs typeface="Arial"/>
              </a:rPr>
              <a:t>(second</a:t>
            </a:r>
            <a:r>
              <a:rPr sz="1400" b="1" spc="-229" dirty="0">
                <a:solidFill>
                  <a:srgbClr val="EB621E"/>
                </a:solidFill>
                <a:latin typeface="Arial"/>
                <a:cs typeface="Arial"/>
              </a:rPr>
              <a:t> </a:t>
            </a:r>
            <a:r>
              <a:rPr sz="1400" b="1" spc="-60" dirty="0">
                <a:solidFill>
                  <a:srgbClr val="EB621E"/>
                </a:solidFill>
                <a:latin typeface="Arial"/>
                <a:cs typeface="Arial"/>
              </a:rPr>
              <a:t>year</a:t>
            </a:r>
            <a:r>
              <a:rPr sz="1400" b="1" spc="-140" dirty="0">
                <a:solidFill>
                  <a:srgbClr val="EB621E"/>
                </a:solidFill>
                <a:latin typeface="Arial"/>
                <a:cs typeface="Arial"/>
              </a:rPr>
              <a:t> </a:t>
            </a:r>
            <a:r>
              <a:rPr sz="1400" b="1" spc="-80" dirty="0">
                <a:solidFill>
                  <a:srgbClr val="EB621E"/>
                </a:solidFill>
                <a:latin typeface="Arial"/>
                <a:cs typeface="Arial"/>
              </a:rPr>
              <a:t>students)</a:t>
            </a:r>
            <a:endParaRPr sz="1400" dirty="0">
              <a:latin typeface="Arial"/>
              <a:cs typeface="Arial"/>
            </a:endParaRPr>
          </a:p>
          <a:p>
            <a:pPr marL="12700">
              <a:lnSpc>
                <a:spcPct val="100000"/>
              </a:lnSpc>
            </a:pPr>
            <a:r>
              <a:rPr sz="1400" b="1" spc="-90" dirty="0">
                <a:solidFill>
                  <a:srgbClr val="EB621E"/>
                </a:solidFill>
                <a:latin typeface="Arial"/>
                <a:cs typeface="Arial"/>
              </a:rPr>
              <a:t>-Copy</a:t>
            </a:r>
            <a:r>
              <a:rPr sz="1400" b="1" spc="-160" dirty="0">
                <a:solidFill>
                  <a:srgbClr val="EB621E"/>
                </a:solidFill>
                <a:latin typeface="Arial"/>
                <a:cs typeface="Arial"/>
              </a:rPr>
              <a:t> </a:t>
            </a:r>
            <a:r>
              <a:rPr sz="1400" b="1" spc="-35" dirty="0">
                <a:solidFill>
                  <a:srgbClr val="EB621E"/>
                </a:solidFill>
                <a:latin typeface="Arial"/>
                <a:cs typeface="Arial"/>
              </a:rPr>
              <a:t>of</a:t>
            </a:r>
            <a:r>
              <a:rPr sz="1400" b="1" spc="-85" dirty="0">
                <a:solidFill>
                  <a:srgbClr val="EB621E"/>
                </a:solidFill>
                <a:latin typeface="Arial"/>
                <a:cs typeface="Arial"/>
              </a:rPr>
              <a:t> </a:t>
            </a:r>
            <a:r>
              <a:rPr sz="1400" b="1" spc="-30" dirty="0">
                <a:solidFill>
                  <a:srgbClr val="EB621E"/>
                </a:solidFill>
                <a:latin typeface="Arial"/>
                <a:cs typeface="Arial"/>
              </a:rPr>
              <a:t>the</a:t>
            </a:r>
            <a:r>
              <a:rPr sz="1400" b="1" spc="-85" dirty="0">
                <a:solidFill>
                  <a:srgbClr val="EB621E"/>
                </a:solidFill>
                <a:latin typeface="Arial"/>
                <a:cs typeface="Arial"/>
              </a:rPr>
              <a:t> </a:t>
            </a:r>
            <a:r>
              <a:rPr sz="1400" b="1" spc="-95" dirty="0">
                <a:solidFill>
                  <a:srgbClr val="EB621E"/>
                </a:solidFill>
                <a:latin typeface="Arial"/>
                <a:cs typeface="Arial"/>
              </a:rPr>
              <a:t>personal</a:t>
            </a:r>
            <a:r>
              <a:rPr sz="1400" b="1" spc="-85" dirty="0">
                <a:solidFill>
                  <a:srgbClr val="EB621E"/>
                </a:solidFill>
                <a:latin typeface="Arial"/>
                <a:cs typeface="Arial"/>
              </a:rPr>
              <a:t> </a:t>
            </a:r>
            <a:r>
              <a:rPr sz="1400" b="1" spc="-75" dirty="0">
                <a:solidFill>
                  <a:srgbClr val="EB621E"/>
                </a:solidFill>
                <a:latin typeface="Arial"/>
                <a:cs typeface="Arial"/>
              </a:rPr>
              <a:t>details</a:t>
            </a:r>
            <a:r>
              <a:rPr sz="1400" b="1" spc="-40" dirty="0">
                <a:solidFill>
                  <a:srgbClr val="EB621E"/>
                </a:solidFill>
                <a:latin typeface="Arial"/>
                <a:cs typeface="Arial"/>
              </a:rPr>
              <a:t> </a:t>
            </a:r>
            <a:r>
              <a:rPr sz="1400" b="1" spc="-70" dirty="0">
                <a:solidFill>
                  <a:srgbClr val="EB621E"/>
                </a:solidFill>
                <a:latin typeface="Arial"/>
                <a:cs typeface="Arial"/>
              </a:rPr>
              <a:t>page</a:t>
            </a:r>
            <a:r>
              <a:rPr sz="1400" b="1" spc="-155" dirty="0">
                <a:solidFill>
                  <a:srgbClr val="EB621E"/>
                </a:solidFill>
                <a:latin typeface="Arial"/>
                <a:cs typeface="Arial"/>
              </a:rPr>
              <a:t> </a:t>
            </a:r>
            <a:r>
              <a:rPr sz="1400" b="1" spc="-35" dirty="0">
                <a:solidFill>
                  <a:srgbClr val="EB621E"/>
                </a:solidFill>
                <a:latin typeface="Arial"/>
                <a:cs typeface="Arial"/>
              </a:rPr>
              <a:t>of</a:t>
            </a:r>
            <a:r>
              <a:rPr sz="1400" b="1" spc="-110" dirty="0">
                <a:solidFill>
                  <a:srgbClr val="EB621E"/>
                </a:solidFill>
                <a:latin typeface="Arial"/>
                <a:cs typeface="Arial"/>
              </a:rPr>
              <a:t> </a:t>
            </a:r>
            <a:r>
              <a:rPr sz="1400" b="1" spc="-70" dirty="0">
                <a:solidFill>
                  <a:srgbClr val="EB621E"/>
                </a:solidFill>
                <a:latin typeface="Arial"/>
                <a:cs typeface="Arial"/>
              </a:rPr>
              <a:t>yourpassport.</a:t>
            </a:r>
            <a:endParaRPr sz="1400" dirty="0">
              <a:latin typeface="Arial"/>
              <a:cs typeface="Arial"/>
            </a:endParaRPr>
          </a:p>
          <a:p>
            <a:pPr>
              <a:lnSpc>
                <a:spcPct val="100000"/>
              </a:lnSpc>
              <a:spcBef>
                <a:spcPts val="30"/>
              </a:spcBef>
            </a:pPr>
            <a:endParaRPr sz="1500" dirty="0">
              <a:latin typeface="Times New Roman"/>
              <a:cs typeface="Times New Roman"/>
            </a:endParaRPr>
          </a:p>
          <a:p>
            <a:pPr marL="12700">
              <a:lnSpc>
                <a:spcPct val="100000"/>
              </a:lnSpc>
            </a:pPr>
            <a:r>
              <a:rPr sz="1400" b="1" spc="-75" dirty="0">
                <a:latin typeface="Arial"/>
                <a:cs typeface="Arial"/>
              </a:rPr>
              <a:t>Entrance</a:t>
            </a:r>
            <a:r>
              <a:rPr sz="1400" b="1" spc="-185" dirty="0">
                <a:latin typeface="Arial"/>
                <a:cs typeface="Arial"/>
              </a:rPr>
              <a:t> </a:t>
            </a:r>
            <a:r>
              <a:rPr sz="1400" b="1" spc="-80" dirty="0">
                <a:latin typeface="Arial"/>
                <a:cs typeface="Arial"/>
              </a:rPr>
              <a:t>requirements</a:t>
            </a:r>
            <a:endParaRPr sz="1400" dirty="0">
              <a:latin typeface="Arial"/>
              <a:cs typeface="Arial"/>
            </a:endParaRPr>
          </a:p>
          <a:p>
            <a:pPr marL="12700">
              <a:lnSpc>
                <a:spcPct val="100000"/>
              </a:lnSpc>
            </a:pPr>
            <a:r>
              <a:rPr sz="1400" b="1" spc="-50" dirty="0">
                <a:solidFill>
                  <a:srgbClr val="EB621E"/>
                </a:solidFill>
                <a:latin typeface="Arial"/>
                <a:cs typeface="Arial"/>
              </a:rPr>
              <a:t>Mainly</a:t>
            </a:r>
            <a:r>
              <a:rPr sz="1400" b="1" spc="-160" dirty="0">
                <a:solidFill>
                  <a:srgbClr val="EB621E"/>
                </a:solidFill>
                <a:latin typeface="Arial"/>
                <a:cs typeface="Arial"/>
              </a:rPr>
              <a:t> </a:t>
            </a:r>
            <a:r>
              <a:rPr sz="1400" b="1" spc="-75" dirty="0">
                <a:solidFill>
                  <a:srgbClr val="EB621E"/>
                </a:solidFill>
                <a:latin typeface="Arial"/>
                <a:cs typeface="Arial"/>
              </a:rPr>
              <a:t>average</a:t>
            </a:r>
            <a:r>
              <a:rPr sz="1400" b="1" spc="-105" dirty="0">
                <a:solidFill>
                  <a:srgbClr val="EB621E"/>
                </a:solidFill>
                <a:latin typeface="Arial"/>
                <a:cs typeface="Arial"/>
              </a:rPr>
              <a:t> </a:t>
            </a:r>
            <a:r>
              <a:rPr sz="1400" b="1" spc="-35" dirty="0">
                <a:solidFill>
                  <a:srgbClr val="EB621E"/>
                </a:solidFill>
                <a:latin typeface="Arial"/>
                <a:cs typeface="Arial"/>
              </a:rPr>
              <a:t>of</a:t>
            </a:r>
            <a:r>
              <a:rPr sz="1400" b="1" spc="-130" dirty="0">
                <a:solidFill>
                  <a:srgbClr val="EB621E"/>
                </a:solidFill>
                <a:latin typeface="Arial"/>
                <a:cs typeface="Arial"/>
              </a:rPr>
              <a:t> </a:t>
            </a:r>
            <a:r>
              <a:rPr sz="1400" b="1" spc="-45" dirty="0">
                <a:solidFill>
                  <a:srgbClr val="EB621E"/>
                </a:solidFill>
                <a:latin typeface="Arial"/>
                <a:cs typeface="Arial"/>
              </a:rPr>
              <a:t>60%</a:t>
            </a:r>
            <a:r>
              <a:rPr sz="1400" b="1" spc="-140" dirty="0">
                <a:solidFill>
                  <a:srgbClr val="EB621E"/>
                </a:solidFill>
                <a:latin typeface="Arial"/>
                <a:cs typeface="Arial"/>
              </a:rPr>
              <a:t> </a:t>
            </a:r>
            <a:r>
              <a:rPr sz="1400" b="1" spc="-45" dirty="0">
                <a:solidFill>
                  <a:srgbClr val="EB621E"/>
                </a:solidFill>
                <a:latin typeface="Arial"/>
                <a:cs typeface="Arial"/>
              </a:rPr>
              <a:t>in</a:t>
            </a:r>
            <a:r>
              <a:rPr sz="1400" b="1" spc="-135" dirty="0">
                <a:solidFill>
                  <a:srgbClr val="EB621E"/>
                </a:solidFill>
                <a:latin typeface="Arial"/>
                <a:cs typeface="Arial"/>
              </a:rPr>
              <a:t> </a:t>
            </a:r>
            <a:r>
              <a:rPr sz="1400" b="1" spc="-80" dirty="0">
                <a:solidFill>
                  <a:srgbClr val="EB621E"/>
                </a:solidFill>
                <a:latin typeface="Arial"/>
                <a:cs typeface="Arial"/>
              </a:rPr>
              <a:t>your</a:t>
            </a:r>
            <a:r>
              <a:rPr sz="1400" b="1" spc="-120" dirty="0">
                <a:solidFill>
                  <a:srgbClr val="EB621E"/>
                </a:solidFill>
                <a:latin typeface="Arial"/>
                <a:cs typeface="Arial"/>
              </a:rPr>
              <a:t> </a:t>
            </a:r>
            <a:r>
              <a:rPr sz="1400" b="1" spc="-60" dirty="0">
                <a:solidFill>
                  <a:srgbClr val="EB621E"/>
                </a:solidFill>
                <a:latin typeface="Arial"/>
                <a:cs typeface="Arial"/>
              </a:rPr>
              <a:t>end</a:t>
            </a:r>
            <a:r>
              <a:rPr sz="1400" b="1" spc="-204" dirty="0">
                <a:solidFill>
                  <a:srgbClr val="EB621E"/>
                </a:solidFill>
                <a:latin typeface="Arial"/>
                <a:cs typeface="Arial"/>
              </a:rPr>
              <a:t> </a:t>
            </a:r>
            <a:r>
              <a:rPr sz="1400" b="1" spc="-35" dirty="0">
                <a:solidFill>
                  <a:srgbClr val="EB621E"/>
                </a:solidFill>
                <a:latin typeface="Arial"/>
                <a:cs typeface="Arial"/>
              </a:rPr>
              <a:t>of</a:t>
            </a:r>
            <a:r>
              <a:rPr sz="1400" b="1" spc="-135" dirty="0">
                <a:solidFill>
                  <a:srgbClr val="EB621E"/>
                </a:solidFill>
                <a:latin typeface="Arial"/>
                <a:cs typeface="Arial"/>
              </a:rPr>
              <a:t> </a:t>
            </a:r>
            <a:r>
              <a:rPr sz="1400" b="1" spc="-60" dirty="0">
                <a:solidFill>
                  <a:srgbClr val="EB621E"/>
                </a:solidFill>
                <a:latin typeface="Arial"/>
                <a:cs typeface="Arial"/>
              </a:rPr>
              <a:t>year</a:t>
            </a:r>
            <a:r>
              <a:rPr sz="1400" b="1" spc="-114" dirty="0">
                <a:solidFill>
                  <a:srgbClr val="EB621E"/>
                </a:solidFill>
                <a:latin typeface="Arial"/>
                <a:cs typeface="Arial"/>
              </a:rPr>
              <a:t> </a:t>
            </a:r>
            <a:r>
              <a:rPr sz="1400" b="1" spc="-85" dirty="0">
                <a:solidFill>
                  <a:srgbClr val="EB621E"/>
                </a:solidFill>
                <a:latin typeface="Arial"/>
                <a:cs typeface="Arial"/>
              </a:rPr>
              <a:t>exams</a:t>
            </a:r>
            <a:r>
              <a:rPr sz="1400" b="1" spc="-150" dirty="0">
                <a:solidFill>
                  <a:srgbClr val="EB621E"/>
                </a:solidFill>
                <a:latin typeface="Arial"/>
                <a:cs typeface="Arial"/>
              </a:rPr>
              <a:t> </a:t>
            </a:r>
            <a:r>
              <a:rPr sz="1400" b="1" spc="-30" dirty="0">
                <a:solidFill>
                  <a:srgbClr val="EB621E"/>
                </a:solidFill>
                <a:latin typeface="Arial"/>
                <a:cs typeface="Arial"/>
              </a:rPr>
              <a:t>with</a:t>
            </a:r>
            <a:r>
              <a:rPr sz="1400" b="1" spc="-114" dirty="0">
                <a:solidFill>
                  <a:srgbClr val="EB621E"/>
                </a:solidFill>
                <a:latin typeface="Arial"/>
                <a:cs typeface="Arial"/>
              </a:rPr>
              <a:t> </a:t>
            </a:r>
            <a:r>
              <a:rPr sz="1400" b="1" spc="-60" dirty="0">
                <a:solidFill>
                  <a:srgbClr val="EB621E"/>
                </a:solidFill>
                <a:latin typeface="Arial"/>
                <a:cs typeface="Arial"/>
              </a:rPr>
              <a:t>no</a:t>
            </a:r>
            <a:r>
              <a:rPr sz="1400" b="1" spc="-160" dirty="0">
                <a:solidFill>
                  <a:srgbClr val="EB621E"/>
                </a:solidFill>
                <a:latin typeface="Arial"/>
                <a:cs typeface="Arial"/>
              </a:rPr>
              <a:t> </a:t>
            </a:r>
            <a:r>
              <a:rPr sz="1400" b="1" spc="-80" dirty="0">
                <a:solidFill>
                  <a:srgbClr val="EB621E"/>
                </a:solidFill>
                <a:latin typeface="Arial"/>
                <a:cs typeface="Arial"/>
              </a:rPr>
              <a:t>individual</a:t>
            </a:r>
            <a:r>
              <a:rPr sz="1400" b="1" spc="-35" dirty="0">
                <a:solidFill>
                  <a:srgbClr val="EB621E"/>
                </a:solidFill>
                <a:latin typeface="Arial"/>
                <a:cs typeface="Arial"/>
              </a:rPr>
              <a:t> </a:t>
            </a:r>
            <a:r>
              <a:rPr sz="1400" b="1" spc="-70" dirty="0">
                <a:solidFill>
                  <a:srgbClr val="EB621E"/>
                </a:solidFill>
                <a:latin typeface="Arial"/>
                <a:cs typeface="Arial"/>
              </a:rPr>
              <a:t>course</a:t>
            </a:r>
            <a:r>
              <a:rPr sz="1400" b="1" spc="-80" dirty="0">
                <a:solidFill>
                  <a:srgbClr val="EB621E"/>
                </a:solidFill>
                <a:latin typeface="Arial"/>
                <a:cs typeface="Arial"/>
              </a:rPr>
              <a:t> </a:t>
            </a:r>
            <a:r>
              <a:rPr sz="1400" b="1" spc="-75" dirty="0">
                <a:solidFill>
                  <a:srgbClr val="EB621E"/>
                </a:solidFill>
                <a:latin typeface="Arial"/>
                <a:cs typeface="Arial"/>
              </a:rPr>
              <a:t>unit/</a:t>
            </a:r>
            <a:r>
              <a:rPr sz="1400" b="1" spc="-60" dirty="0">
                <a:solidFill>
                  <a:srgbClr val="EB621E"/>
                </a:solidFill>
                <a:latin typeface="Arial"/>
                <a:cs typeface="Arial"/>
              </a:rPr>
              <a:t> </a:t>
            </a:r>
            <a:r>
              <a:rPr sz="1400" b="1" spc="-65" dirty="0">
                <a:solidFill>
                  <a:srgbClr val="EB621E"/>
                </a:solidFill>
                <a:latin typeface="Arial"/>
                <a:cs typeface="Arial"/>
              </a:rPr>
              <a:t>half</a:t>
            </a:r>
            <a:r>
              <a:rPr sz="1400" b="1" spc="-110" dirty="0">
                <a:solidFill>
                  <a:srgbClr val="EB621E"/>
                </a:solidFill>
                <a:latin typeface="Arial"/>
                <a:cs typeface="Arial"/>
              </a:rPr>
              <a:t> </a:t>
            </a:r>
            <a:r>
              <a:rPr sz="1400" b="1" spc="-70" dirty="0">
                <a:solidFill>
                  <a:srgbClr val="EB621E"/>
                </a:solidFill>
                <a:latin typeface="Arial"/>
                <a:cs typeface="Arial"/>
              </a:rPr>
              <a:t>course</a:t>
            </a:r>
            <a:r>
              <a:rPr sz="1400" b="1" spc="-65" dirty="0">
                <a:solidFill>
                  <a:srgbClr val="EB621E"/>
                </a:solidFill>
                <a:latin typeface="Arial"/>
                <a:cs typeface="Arial"/>
              </a:rPr>
              <a:t> unit</a:t>
            </a:r>
            <a:r>
              <a:rPr sz="1400" b="1" spc="-80" dirty="0">
                <a:solidFill>
                  <a:srgbClr val="EB621E"/>
                </a:solidFill>
                <a:latin typeface="Arial"/>
                <a:cs typeface="Arial"/>
              </a:rPr>
              <a:t> </a:t>
            </a:r>
            <a:r>
              <a:rPr sz="1400" b="1" spc="-60" dirty="0">
                <a:solidFill>
                  <a:srgbClr val="EB621E"/>
                </a:solidFill>
                <a:latin typeface="Arial"/>
                <a:cs typeface="Arial"/>
              </a:rPr>
              <a:t>mark</a:t>
            </a:r>
            <a:r>
              <a:rPr sz="1400" b="1" spc="-95" dirty="0">
                <a:solidFill>
                  <a:srgbClr val="EB621E"/>
                </a:solidFill>
                <a:latin typeface="Arial"/>
                <a:cs typeface="Arial"/>
              </a:rPr>
              <a:t> </a:t>
            </a:r>
            <a:r>
              <a:rPr sz="1400" b="1" spc="-70" dirty="0">
                <a:solidFill>
                  <a:srgbClr val="EB621E"/>
                </a:solidFill>
                <a:latin typeface="Arial"/>
                <a:cs typeface="Arial"/>
              </a:rPr>
              <a:t>below</a:t>
            </a:r>
            <a:endParaRPr sz="1400" dirty="0">
              <a:latin typeface="Arial"/>
              <a:cs typeface="Arial"/>
            </a:endParaRPr>
          </a:p>
          <a:p>
            <a:pPr marL="12700">
              <a:lnSpc>
                <a:spcPct val="100000"/>
              </a:lnSpc>
              <a:spcBef>
                <a:spcPts val="5"/>
              </a:spcBef>
            </a:pPr>
            <a:r>
              <a:rPr sz="1400" b="1" spc="-50" dirty="0">
                <a:solidFill>
                  <a:srgbClr val="EB621E"/>
                </a:solidFill>
                <a:latin typeface="Arial"/>
                <a:cs typeface="Arial"/>
              </a:rPr>
              <a:t>40%.</a:t>
            </a:r>
            <a:endParaRPr sz="1400" dirty="0">
              <a:latin typeface="Arial"/>
              <a:cs typeface="Arial"/>
            </a:endParaRPr>
          </a:p>
          <a:p>
            <a:pPr marL="12700">
              <a:lnSpc>
                <a:spcPct val="100000"/>
              </a:lnSpc>
              <a:spcBef>
                <a:spcPts val="790"/>
              </a:spcBef>
            </a:pPr>
            <a:r>
              <a:rPr sz="1400" b="1" spc="-65" dirty="0">
                <a:solidFill>
                  <a:srgbClr val="EB621E"/>
                </a:solidFill>
                <a:latin typeface="Arial"/>
                <a:cs typeface="Arial"/>
              </a:rPr>
              <a:t>The</a:t>
            </a:r>
            <a:r>
              <a:rPr sz="1400" b="1" spc="-135" dirty="0">
                <a:solidFill>
                  <a:srgbClr val="EB621E"/>
                </a:solidFill>
                <a:latin typeface="Arial"/>
                <a:cs typeface="Arial"/>
              </a:rPr>
              <a:t> </a:t>
            </a:r>
            <a:r>
              <a:rPr sz="1400" b="1" spc="-80" dirty="0">
                <a:solidFill>
                  <a:srgbClr val="EB621E"/>
                </a:solidFill>
                <a:latin typeface="Arial"/>
                <a:cs typeface="Arial"/>
              </a:rPr>
              <a:t>deadline</a:t>
            </a:r>
            <a:r>
              <a:rPr sz="1400" b="1" spc="-85" dirty="0">
                <a:solidFill>
                  <a:srgbClr val="EB621E"/>
                </a:solidFill>
                <a:latin typeface="Arial"/>
                <a:cs typeface="Arial"/>
              </a:rPr>
              <a:t> </a:t>
            </a:r>
            <a:r>
              <a:rPr sz="1400" b="1" spc="-45" dirty="0">
                <a:solidFill>
                  <a:srgbClr val="EB621E"/>
                </a:solidFill>
                <a:latin typeface="Arial"/>
                <a:cs typeface="Arial"/>
              </a:rPr>
              <a:t>for</a:t>
            </a:r>
            <a:r>
              <a:rPr sz="1400" b="1" spc="-95" dirty="0">
                <a:solidFill>
                  <a:srgbClr val="EB621E"/>
                </a:solidFill>
                <a:latin typeface="Arial"/>
                <a:cs typeface="Arial"/>
              </a:rPr>
              <a:t> </a:t>
            </a:r>
            <a:r>
              <a:rPr sz="1400" b="1" spc="-80" dirty="0">
                <a:solidFill>
                  <a:srgbClr val="EB621E"/>
                </a:solidFill>
                <a:latin typeface="Arial"/>
                <a:cs typeface="Arial"/>
              </a:rPr>
              <a:t>applications</a:t>
            </a:r>
            <a:r>
              <a:rPr sz="1400" b="1" spc="-180" dirty="0">
                <a:solidFill>
                  <a:srgbClr val="EB621E"/>
                </a:solidFill>
                <a:latin typeface="Arial"/>
                <a:cs typeface="Arial"/>
              </a:rPr>
              <a:t> </a:t>
            </a:r>
            <a:r>
              <a:rPr sz="1400" b="1" spc="-70" dirty="0">
                <a:solidFill>
                  <a:srgbClr val="EB621E"/>
                </a:solidFill>
                <a:latin typeface="Arial"/>
                <a:cs typeface="Arial"/>
              </a:rPr>
              <a:t>is</a:t>
            </a:r>
            <a:r>
              <a:rPr sz="1400" b="1" spc="-254" dirty="0">
                <a:solidFill>
                  <a:srgbClr val="EB621E"/>
                </a:solidFill>
                <a:latin typeface="Arial"/>
                <a:cs typeface="Arial"/>
              </a:rPr>
              <a:t> </a:t>
            </a:r>
            <a:r>
              <a:rPr sz="1400" b="1" spc="-45" dirty="0">
                <a:solidFill>
                  <a:srgbClr val="EB621E"/>
                </a:solidFill>
                <a:latin typeface="Arial"/>
                <a:cs typeface="Arial"/>
              </a:rPr>
              <a:t>5pm,</a:t>
            </a:r>
            <a:r>
              <a:rPr sz="1400" b="1" spc="-105" dirty="0">
                <a:solidFill>
                  <a:srgbClr val="EB621E"/>
                </a:solidFill>
                <a:latin typeface="Arial"/>
                <a:cs typeface="Arial"/>
              </a:rPr>
              <a:t> </a:t>
            </a:r>
            <a:r>
              <a:rPr sz="1400" b="1" spc="-10" dirty="0" smtClean="0">
                <a:solidFill>
                  <a:srgbClr val="EB621E"/>
                </a:solidFill>
                <a:latin typeface="Arial"/>
                <a:cs typeface="Arial"/>
              </a:rPr>
              <a:t>1</a:t>
            </a:r>
            <a:r>
              <a:rPr lang="en-GB" sz="1400" b="1" spc="-10" dirty="0" smtClean="0">
                <a:solidFill>
                  <a:srgbClr val="EB621E"/>
                </a:solidFill>
                <a:latin typeface="Arial"/>
                <a:cs typeface="Arial"/>
              </a:rPr>
              <a:t>3</a:t>
            </a:r>
            <a:r>
              <a:rPr sz="1400" b="1" spc="-35" dirty="0" smtClean="0">
                <a:solidFill>
                  <a:srgbClr val="EB621E"/>
                </a:solidFill>
                <a:latin typeface="Arial"/>
                <a:cs typeface="Arial"/>
              </a:rPr>
              <a:t> </a:t>
            </a:r>
            <a:r>
              <a:rPr sz="1400" b="1" spc="-65" dirty="0" smtClean="0">
                <a:solidFill>
                  <a:srgbClr val="EB621E"/>
                </a:solidFill>
                <a:latin typeface="Arial"/>
                <a:cs typeface="Arial"/>
              </a:rPr>
              <a:t>December</a:t>
            </a:r>
            <a:r>
              <a:rPr lang="en-GB" sz="1400" b="1" spc="-65" dirty="0" smtClean="0">
                <a:solidFill>
                  <a:srgbClr val="EB621E"/>
                </a:solidFill>
                <a:latin typeface="Arial"/>
                <a:cs typeface="Arial"/>
              </a:rPr>
              <a:t> </a:t>
            </a:r>
            <a:r>
              <a:rPr sz="1400" b="1" spc="-65" dirty="0" smtClean="0">
                <a:solidFill>
                  <a:srgbClr val="EB621E"/>
                </a:solidFill>
                <a:latin typeface="Arial"/>
                <a:cs typeface="Arial"/>
              </a:rPr>
              <a:t>201</a:t>
            </a:r>
            <a:r>
              <a:rPr lang="en-GB" sz="1400" b="1" spc="-65" dirty="0" smtClean="0">
                <a:solidFill>
                  <a:srgbClr val="EB621E"/>
                </a:solidFill>
                <a:latin typeface="Arial"/>
                <a:cs typeface="Arial"/>
              </a:rPr>
              <a:t>9</a:t>
            </a:r>
            <a:r>
              <a:rPr sz="1400" b="1" spc="-65" dirty="0" smtClean="0">
                <a:solidFill>
                  <a:srgbClr val="EB621E"/>
                </a:solidFill>
                <a:latin typeface="Arial"/>
                <a:cs typeface="Arial"/>
              </a:rPr>
              <a:t>.</a:t>
            </a:r>
            <a:endParaRPr sz="1400" dirty="0">
              <a:latin typeface="Arial"/>
              <a:cs typeface="Arial"/>
            </a:endParaRPr>
          </a:p>
        </p:txBody>
      </p:sp>
      <p:sp>
        <p:nvSpPr>
          <p:cNvPr id="3" name="object 3"/>
          <p:cNvSpPr txBox="1"/>
          <p:nvPr/>
        </p:nvSpPr>
        <p:spPr>
          <a:xfrm>
            <a:off x="457606" y="4724527"/>
            <a:ext cx="4062095" cy="299720"/>
          </a:xfrm>
          <a:prstGeom prst="rect">
            <a:avLst/>
          </a:prstGeom>
        </p:spPr>
        <p:txBody>
          <a:bodyPr vert="horz" wrap="square" lIns="0" tIns="12700" rIns="0" bIns="0" rtlCol="0">
            <a:spAutoFit/>
          </a:bodyPr>
          <a:lstStyle/>
          <a:p>
            <a:pPr marL="12700">
              <a:lnSpc>
                <a:spcPct val="100000"/>
              </a:lnSpc>
              <a:spcBef>
                <a:spcPts val="100"/>
              </a:spcBef>
            </a:pPr>
            <a:r>
              <a:rPr sz="1800" b="1" spc="-50" dirty="0">
                <a:solidFill>
                  <a:srgbClr val="E26C09"/>
                </a:solidFill>
                <a:latin typeface="Arial"/>
                <a:cs typeface="Arial"/>
              </a:rPr>
              <a:t>How</a:t>
            </a:r>
            <a:r>
              <a:rPr sz="1800" b="1" spc="-215" dirty="0">
                <a:solidFill>
                  <a:srgbClr val="E26C09"/>
                </a:solidFill>
                <a:latin typeface="Arial"/>
                <a:cs typeface="Arial"/>
              </a:rPr>
              <a:t> </a:t>
            </a:r>
            <a:r>
              <a:rPr sz="1800" b="1" spc="-50" dirty="0">
                <a:solidFill>
                  <a:srgbClr val="E26C09"/>
                </a:solidFill>
                <a:latin typeface="Arial"/>
                <a:cs typeface="Arial"/>
              </a:rPr>
              <a:t>do</a:t>
            </a:r>
            <a:r>
              <a:rPr sz="1800" b="1" spc="-265" dirty="0">
                <a:solidFill>
                  <a:srgbClr val="E26C09"/>
                </a:solidFill>
                <a:latin typeface="Arial"/>
                <a:cs typeface="Arial"/>
              </a:rPr>
              <a:t> </a:t>
            </a:r>
            <a:r>
              <a:rPr sz="1800" b="1" dirty="0">
                <a:solidFill>
                  <a:srgbClr val="E26C09"/>
                </a:solidFill>
                <a:latin typeface="Arial"/>
                <a:cs typeface="Arial"/>
              </a:rPr>
              <a:t>I</a:t>
            </a:r>
            <a:r>
              <a:rPr sz="1800" b="1" spc="-155" dirty="0">
                <a:solidFill>
                  <a:srgbClr val="E26C09"/>
                </a:solidFill>
                <a:latin typeface="Arial"/>
                <a:cs typeface="Arial"/>
              </a:rPr>
              <a:t> </a:t>
            </a:r>
            <a:r>
              <a:rPr sz="1800" b="1" spc="-114" dirty="0">
                <a:solidFill>
                  <a:srgbClr val="E26C09"/>
                </a:solidFill>
                <a:latin typeface="Arial"/>
                <a:cs typeface="Arial"/>
              </a:rPr>
              <a:t>apply?</a:t>
            </a:r>
            <a:r>
              <a:rPr sz="1800" b="1" spc="-245" dirty="0">
                <a:solidFill>
                  <a:srgbClr val="E26C09"/>
                </a:solidFill>
                <a:latin typeface="Arial"/>
                <a:cs typeface="Arial"/>
              </a:rPr>
              <a:t> </a:t>
            </a:r>
            <a:r>
              <a:rPr sz="1800" b="1" spc="-45" dirty="0">
                <a:solidFill>
                  <a:srgbClr val="E26C09"/>
                </a:solidFill>
                <a:latin typeface="Arial"/>
                <a:cs typeface="Arial"/>
              </a:rPr>
              <a:t>(International</a:t>
            </a:r>
            <a:r>
              <a:rPr sz="1800" b="1" spc="-310" dirty="0">
                <a:solidFill>
                  <a:srgbClr val="E26C09"/>
                </a:solidFill>
                <a:latin typeface="Arial"/>
                <a:cs typeface="Arial"/>
              </a:rPr>
              <a:t> </a:t>
            </a:r>
            <a:r>
              <a:rPr sz="1800" b="1" spc="-105" dirty="0">
                <a:solidFill>
                  <a:srgbClr val="E26C09"/>
                </a:solidFill>
                <a:latin typeface="Arial"/>
                <a:cs typeface="Arial"/>
              </a:rPr>
              <a:t>Exchange)</a:t>
            </a:r>
            <a:endParaRPr sz="1800">
              <a:latin typeface="Arial"/>
              <a:cs typeface="Arial"/>
            </a:endParaRPr>
          </a:p>
        </p:txBody>
      </p:sp>
    </p:spTree>
    <p:extLst>
      <p:ext uri="{BB962C8B-B14F-4D97-AF65-F5344CB8AC3E}">
        <p14:creationId xmlns:p14="http://schemas.microsoft.com/office/powerpoint/2010/main" val="1994120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558" y="540842"/>
            <a:ext cx="6586855" cy="1002665"/>
          </a:xfrm>
          <a:prstGeom prst="rect">
            <a:avLst/>
          </a:prstGeom>
        </p:spPr>
        <p:txBody>
          <a:bodyPr vert="horz" wrap="square" lIns="0" tIns="13970" rIns="0" bIns="0" rtlCol="0">
            <a:spAutoFit/>
          </a:bodyPr>
          <a:lstStyle/>
          <a:p>
            <a:pPr marL="12700" marR="5080">
              <a:lnSpc>
                <a:spcPct val="100000"/>
              </a:lnSpc>
              <a:spcBef>
                <a:spcPts val="110"/>
              </a:spcBef>
            </a:pPr>
            <a:r>
              <a:rPr sz="1600" u="none" spc="-10" dirty="0">
                <a:solidFill>
                  <a:srgbClr val="EB621E"/>
                </a:solidFill>
              </a:rPr>
              <a:t>If</a:t>
            </a:r>
            <a:r>
              <a:rPr sz="1600" u="none" spc="-20" dirty="0">
                <a:solidFill>
                  <a:srgbClr val="EB621E"/>
                </a:solidFill>
              </a:rPr>
              <a:t> </a:t>
            </a:r>
            <a:r>
              <a:rPr sz="1600" u="none" spc="-90" dirty="0">
                <a:solidFill>
                  <a:srgbClr val="EB621E"/>
                </a:solidFill>
              </a:rPr>
              <a:t>your</a:t>
            </a:r>
            <a:r>
              <a:rPr sz="1600" u="none" spc="-80" dirty="0">
                <a:solidFill>
                  <a:srgbClr val="EB621E"/>
                </a:solidFill>
              </a:rPr>
              <a:t> </a:t>
            </a:r>
            <a:r>
              <a:rPr sz="1600" u="none" spc="-45" dirty="0">
                <a:solidFill>
                  <a:srgbClr val="EB621E"/>
                </a:solidFill>
              </a:rPr>
              <a:t>department</a:t>
            </a:r>
            <a:r>
              <a:rPr sz="1600" u="none" spc="-155" dirty="0">
                <a:solidFill>
                  <a:srgbClr val="EB621E"/>
                </a:solidFill>
              </a:rPr>
              <a:t> </a:t>
            </a:r>
            <a:r>
              <a:rPr sz="1600" u="none" spc="-80" dirty="0">
                <a:solidFill>
                  <a:srgbClr val="EB621E"/>
                </a:solidFill>
              </a:rPr>
              <a:t>has</a:t>
            </a:r>
            <a:r>
              <a:rPr sz="1600" u="none" spc="-285" dirty="0">
                <a:solidFill>
                  <a:srgbClr val="EB621E"/>
                </a:solidFill>
              </a:rPr>
              <a:t> </a:t>
            </a:r>
            <a:r>
              <a:rPr sz="1600" u="none" spc="-35" dirty="0">
                <a:solidFill>
                  <a:srgbClr val="EB621E"/>
                </a:solidFill>
              </a:rPr>
              <a:t>an</a:t>
            </a:r>
            <a:r>
              <a:rPr sz="1600" u="none" spc="-180" dirty="0">
                <a:solidFill>
                  <a:srgbClr val="EB621E"/>
                </a:solidFill>
              </a:rPr>
              <a:t> </a:t>
            </a:r>
            <a:r>
              <a:rPr sz="1600" u="none" spc="-65" dirty="0">
                <a:solidFill>
                  <a:srgbClr val="EB621E"/>
                </a:solidFill>
              </a:rPr>
              <a:t>Erasmus+agreement,</a:t>
            </a:r>
            <a:r>
              <a:rPr sz="1600" u="none" spc="-114" dirty="0">
                <a:solidFill>
                  <a:srgbClr val="EB621E"/>
                </a:solidFill>
              </a:rPr>
              <a:t> </a:t>
            </a:r>
            <a:r>
              <a:rPr sz="1600" u="none" spc="-20" dirty="0">
                <a:solidFill>
                  <a:srgbClr val="EB621E"/>
                </a:solidFill>
              </a:rPr>
              <a:t>talk</a:t>
            </a:r>
            <a:r>
              <a:rPr sz="1600" u="none" spc="-65" dirty="0">
                <a:solidFill>
                  <a:srgbClr val="EB621E"/>
                </a:solidFill>
              </a:rPr>
              <a:t> </a:t>
            </a:r>
            <a:r>
              <a:rPr sz="1600" u="none" dirty="0">
                <a:solidFill>
                  <a:srgbClr val="EB621E"/>
                </a:solidFill>
              </a:rPr>
              <a:t>to</a:t>
            </a:r>
            <a:r>
              <a:rPr sz="1600" u="none" spc="-30" dirty="0">
                <a:solidFill>
                  <a:srgbClr val="EB621E"/>
                </a:solidFill>
              </a:rPr>
              <a:t> </a:t>
            </a:r>
            <a:r>
              <a:rPr sz="1600" u="none" spc="-15" dirty="0">
                <a:solidFill>
                  <a:srgbClr val="EB621E"/>
                </a:solidFill>
              </a:rPr>
              <a:t>the</a:t>
            </a:r>
            <a:r>
              <a:rPr sz="1600" u="none" spc="-90" dirty="0">
                <a:solidFill>
                  <a:srgbClr val="EB621E"/>
                </a:solidFill>
              </a:rPr>
              <a:t> </a:t>
            </a:r>
            <a:r>
              <a:rPr sz="1600" u="none" spc="-85" dirty="0">
                <a:solidFill>
                  <a:srgbClr val="EB621E"/>
                </a:solidFill>
              </a:rPr>
              <a:t>advisor</a:t>
            </a:r>
            <a:r>
              <a:rPr sz="1600" u="none" spc="-250" dirty="0">
                <a:solidFill>
                  <a:srgbClr val="EB621E"/>
                </a:solidFill>
              </a:rPr>
              <a:t> </a:t>
            </a:r>
            <a:r>
              <a:rPr sz="1600" u="none" spc="-30" dirty="0">
                <a:solidFill>
                  <a:srgbClr val="EB621E"/>
                </a:solidFill>
              </a:rPr>
              <a:t>in</a:t>
            </a:r>
            <a:r>
              <a:rPr sz="1600" u="none" spc="-130" dirty="0">
                <a:solidFill>
                  <a:srgbClr val="EB621E"/>
                </a:solidFill>
              </a:rPr>
              <a:t> </a:t>
            </a:r>
            <a:r>
              <a:rPr sz="1600" u="none" spc="-75" dirty="0">
                <a:solidFill>
                  <a:srgbClr val="EB621E"/>
                </a:solidFill>
              </a:rPr>
              <a:t>your  </a:t>
            </a:r>
            <a:r>
              <a:rPr sz="1600" u="none" spc="-45" dirty="0">
                <a:solidFill>
                  <a:srgbClr val="EB621E"/>
                </a:solidFill>
              </a:rPr>
              <a:t>department. </a:t>
            </a:r>
            <a:r>
              <a:rPr sz="1600" u="none" spc="-60" dirty="0">
                <a:solidFill>
                  <a:srgbClr val="EB621E"/>
                </a:solidFill>
              </a:rPr>
              <a:t>Go </a:t>
            </a:r>
            <a:r>
              <a:rPr sz="1600" u="none" spc="-5" dirty="0">
                <a:solidFill>
                  <a:srgbClr val="EB621E"/>
                </a:solidFill>
              </a:rPr>
              <a:t>to  </a:t>
            </a:r>
            <a:r>
              <a:rPr sz="1600" u="heavy" spc="-70" dirty="0">
                <a:uFill>
                  <a:solidFill>
                    <a:srgbClr val="000000"/>
                  </a:solidFill>
                </a:uFill>
                <a:hlinkClick r:id="rId3"/>
              </a:rPr>
              <a:t>http://www.rhul.ac.uk/international/studyabroadandexchanges/erasmusex </a:t>
            </a:r>
            <a:r>
              <a:rPr sz="1600" u="none" spc="-70" dirty="0">
                <a:hlinkClick r:id="rId3"/>
              </a:rPr>
              <a:t> </a:t>
            </a:r>
            <a:r>
              <a:rPr sz="1600" u="heavy" spc="-75" dirty="0">
                <a:uFill>
                  <a:solidFill>
                    <a:srgbClr val="000000"/>
                  </a:solidFill>
                </a:uFill>
                <a:hlinkClick r:id="rId3"/>
              </a:rPr>
              <a:t>change/partnerinstitutions.aspx </a:t>
            </a:r>
            <a:r>
              <a:rPr sz="1600" u="heavy" spc="-35" dirty="0">
                <a:uFill>
                  <a:solidFill>
                    <a:srgbClr val="000000"/>
                  </a:solidFill>
                </a:uFill>
                <a:hlinkClick r:id="rId3"/>
              </a:rPr>
              <a:t>for</a:t>
            </a:r>
            <a:r>
              <a:rPr sz="1600" u="heavy" spc="-114" dirty="0">
                <a:uFill>
                  <a:solidFill>
                    <a:srgbClr val="000000"/>
                  </a:solidFill>
                </a:uFill>
                <a:hlinkClick r:id="rId3"/>
              </a:rPr>
              <a:t> </a:t>
            </a:r>
            <a:r>
              <a:rPr sz="1600" u="heavy" spc="-50" dirty="0">
                <a:uFill>
                  <a:solidFill>
                    <a:srgbClr val="000000"/>
                  </a:solidFill>
                </a:uFill>
                <a:hlinkClick r:id="rId3"/>
              </a:rPr>
              <a:t>furtherdetails.</a:t>
            </a:r>
            <a:endParaRPr sz="1600"/>
          </a:p>
        </p:txBody>
      </p:sp>
      <p:sp>
        <p:nvSpPr>
          <p:cNvPr id="3" name="object 3"/>
          <p:cNvSpPr txBox="1"/>
          <p:nvPr/>
        </p:nvSpPr>
        <p:spPr>
          <a:xfrm>
            <a:off x="454558" y="1761489"/>
            <a:ext cx="7775042" cy="1259960"/>
          </a:xfrm>
          <a:prstGeom prst="rect">
            <a:avLst/>
          </a:prstGeom>
        </p:spPr>
        <p:txBody>
          <a:bodyPr vert="horz" wrap="square" lIns="0" tIns="13335" rIns="0" bIns="0" rtlCol="0">
            <a:spAutoFit/>
          </a:bodyPr>
          <a:lstStyle/>
          <a:p>
            <a:pPr marL="12700" marR="110489">
              <a:lnSpc>
                <a:spcPct val="100000"/>
              </a:lnSpc>
              <a:spcBef>
                <a:spcPts val="105"/>
              </a:spcBef>
            </a:pPr>
            <a:r>
              <a:rPr sz="1600" b="1" spc="-55" dirty="0">
                <a:solidFill>
                  <a:srgbClr val="EB621E"/>
                </a:solidFill>
                <a:latin typeface="Arial"/>
                <a:cs typeface="Arial"/>
              </a:rPr>
              <a:t>The</a:t>
            </a:r>
            <a:r>
              <a:rPr sz="1600" b="1" spc="-210" dirty="0">
                <a:solidFill>
                  <a:srgbClr val="EB621E"/>
                </a:solidFill>
                <a:latin typeface="Arial"/>
                <a:cs typeface="Arial"/>
              </a:rPr>
              <a:t> </a:t>
            </a:r>
            <a:r>
              <a:rPr sz="1600" b="1" spc="-85" dirty="0">
                <a:solidFill>
                  <a:srgbClr val="EB621E"/>
                </a:solidFill>
                <a:latin typeface="Arial"/>
                <a:cs typeface="Arial"/>
              </a:rPr>
              <a:t>deadlines</a:t>
            </a:r>
            <a:r>
              <a:rPr sz="1600" b="1" spc="-160" dirty="0">
                <a:solidFill>
                  <a:srgbClr val="EB621E"/>
                </a:solidFill>
                <a:latin typeface="Arial"/>
                <a:cs typeface="Arial"/>
              </a:rPr>
              <a:t> </a:t>
            </a:r>
            <a:r>
              <a:rPr sz="1600" b="1" spc="-35" dirty="0">
                <a:solidFill>
                  <a:srgbClr val="EB621E"/>
                </a:solidFill>
                <a:latin typeface="Arial"/>
                <a:cs typeface="Arial"/>
              </a:rPr>
              <a:t>for</a:t>
            </a:r>
            <a:r>
              <a:rPr sz="1600" b="1" spc="-229" dirty="0">
                <a:solidFill>
                  <a:srgbClr val="EB621E"/>
                </a:solidFill>
                <a:latin typeface="Arial"/>
                <a:cs typeface="Arial"/>
              </a:rPr>
              <a:t> </a:t>
            </a:r>
            <a:r>
              <a:rPr sz="1600" b="1" spc="-70" dirty="0">
                <a:solidFill>
                  <a:srgbClr val="EB621E"/>
                </a:solidFill>
                <a:latin typeface="Arial"/>
                <a:cs typeface="Arial"/>
              </a:rPr>
              <a:t>applying</a:t>
            </a:r>
            <a:r>
              <a:rPr sz="1600" b="1" spc="-235" dirty="0">
                <a:solidFill>
                  <a:srgbClr val="EB621E"/>
                </a:solidFill>
                <a:latin typeface="Arial"/>
                <a:cs typeface="Arial"/>
              </a:rPr>
              <a:t> </a:t>
            </a:r>
            <a:r>
              <a:rPr sz="1600" b="1" spc="-35" dirty="0">
                <a:solidFill>
                  <a:srgbClr val="EB621E"/>
                </a:solidFill>
                <a:latin typeface="Arial"/>
                <a:cs typeface="Arial"/>
              </a:rPr>
              <a:t>for</a:t>
            </a:r>
            <a:r>
              <a:rPr sz="1600" b="1" spc="-155" dirty="0">
                <a:solidFill>
                  <a:srgbClr val="EB621E"/>
                </a:solidFill>
                <a:latin typeface="Arial"/>
                <a:cs typeface="Arial"/>
              </a:rPr>
              <a:t> </a:t>
            </a:r>
            <a:r>
              <a:rPr sz="1600" b="1" spc="-45" dirty="0" smtClean="0">
                <a:solidFill>
                  <a:srgbClr val="EB621E"/>
                </a:solidFill>
                <a:latin typeface="Arial"/>
                <a:cs typeface="Arial"/>
              </a:rPr>
              <a:t>20</a:t>
            </a:r>
            <a:r>
              <a:rPr lang="en-GB" sz="1600" b="1" spc="-45" dirty="0" smtClean="0">
                <a:solidFill>
                  <a:srgbClr val="EB621E"/>
                </a:solidFill>
                <a:latin typeface="Arial"/>
                <a:cs typeface="Arial"/>
              </a:rPr>
              <a:t>20</a:t>
            </a:r>
            <a:r>
              <a:rPr sz="1600" b="1" spc="-45" dirty="0" smtClean="0">
                <a:solidFill>
                  <a:srgbClr val="EB621E"/>
                </a:solidFill>
                <a:latin typeface="Arial"/>
                <a:cs typeface="Arial"/>
              </a:rPr>
              <a:t>/2</a:t>
            </a:r>
            <a:r>
              <a:rPr lang="en-GB" sz="1600" b="1" spc="-45" dirty="0" smtClean="0">
                <a:solidFill>
                  <a:srgbClr val="EB621E"/>
                </a:solidFill>
                <a:latin typeface="Arial"/>
                <a:cs typeface="Arial"/>
              </a:rPr>
              <a:t>1</a:t>
            </a:r>
            <a:r>
              <a:rPr sz="1600" b="1" spc="-235" dirty="0" smtClean="0">
                <a:solidFill>
                  <a:srgbClr val="EB621E"/>
                </a:solidFill>
                <a:latin typeface="Arial"/>
                <a:cs typeface="Arial"/>
              </a:rPr>
              <a:t> </a:t>
            </a:r>
            <a:r>
              <a:rPr sz="1600" b="1" spc="-25" dirty="0">
                <a:solidFill>
                  <a:srgbClr val="EB621E"/>
                </a:solidFill>
                <a:latin typeface="Arial"/>
                <a:cs typeface="Arial"/>
              </a:rPr>
              <a:t>will</a:t>
            </a:r>
            <a:r>
              <a:rPr sz="1600" b="1" spc="-190" dirty="0">
                <a:solidFill>
                  <a:srgbClr val="EB621E"/>
                </a:solidFill>
                <a:latin typeface="Arial"/>
                <a:cs typeface="Arial"/>
              </a:rPr>
              <a:t> </a:t>
            </a:r>
            <a:r>
              <a:rPr sz="1600" b="1" spc="-55" dirty="0">
                <a:solidFill>
                  <a:srgbClr val="EB621E"/>
                </a:solidFill>
                <a:latin typeface="Arial"/>
                <a:cs typeface="Arial"/>
              </a:rPr>
              <a:t>vary</a:t>
            </a:r>
            <a:r>
              <a:rPr sz="1600" b="1" spc="-204" dirty="0">
                <a:solidFill>
                  <a:srgbClr val="EB621E"/>
                </a:solidFill>
                <a:latin typeface="Arial"/>
                <a:cs typeface="Arial"/>
              </a:rPr>
              <a:t> </a:t>
            </a:r>
            <a:r>
              <a:rPr sz="1600" b="1" spc="-30" dirty="0">
                <a:solidFill>
                  <a:srgbClr val="EB621E"/>
                </a:solidFill>
                <a:latin typeface="Arial"/>
                <a:cs typeface="Arial"/>
              </a:rPr>
              <a:t>but</a:t>
            </a:r>
            <a:r>
              <a:rPr sz="1600" b="1" spc="-185" dirty="0">
                <a:solidFill>
                  <a:srgbClr val="EB621E"/>
                </a:solidFill>
                <a:latin typeface="Arial"/>
                <a:cs typeface="Arial"/>
              </a:rPr>
              <a:t> </a:t>
            </a:r>
            <a:r>
              <a:rPr sz="1600" b="1" spc="-90" dirty="0">
                <a:solidFill>
                  <a:srgbClr val="EB621E"/>
                </a:solidFill>
                <a:latin typeface="Arial"/>
                <a:cs typeface="Arial"/>
              </a:rPr>
              <a:t>you</a:t>
            </a:r>
            <a:r>
              <a:rPr sz="1600" b="1" spc="-130" dirty="0">
                <a:solidFill>
                  <a:srgbClr val="EB621E"/>
                </a:solidFill>
                <a:latin typeface="Arial"/>
                <a:cs typeface="Arial"/>
              </a:rPr>
              <a:t> </a:t>
            </a:r>
            <a:r>
              <a:rPr sz="1600" b="1" spc="-50" dirty="0">
                <a:solidFill>
                  <a:srgbClr val="EB621E"/>
                </a:solidFill>
                <a:latin typeface="Arial"/>
                <a:cs typeface="Arial"/>
              </a:rPr>
              <a:t>shouldbe</a:t>
            </a:r>
            <a:r>
              <a:rPr sz="1600" b="1" spc="-210" dirty="0">
                <a:solidFill>
                  <a:srgbClr val="EB621E"/>
                </a:solidFill>
                <a:latin typeface="Arial"/>
                <a:cs typeface="Arial"/>
              </a:rPr>
              <a:t> </a:t>
            </a:r>
            <a:r>
              <a:rPr sz="1600" b="1" spc="-65" dirty="0">
                <a:solidFill>
                  <a:srgbClr val="EB621E"/>
                </a:solidFill>
                <a:latin typeface="Arial"/>
                <a:cs typeface="Arial"/>
              </a:rPr>
              <a:t>prepared  </a:t>
            </a:r>
            <a:r>
              <a:rPr sz="1600" b="1" spc="-5" dirty="0">
                <a:solidFill>
                  <a:srgbClr val="EB621E"/>
                </a:solidFill>
                <a:latin typeface="Arial"/>
                <a:cs typeface="Arial"/>
              </a:rPr>
              <a:t>to</a:t>
            </a:r>
            <a:r>
              <a:rPr sz="1600" b="1" spc="-135" dirty="0">
                <a:solidFill>
                  <a:srgbClr val="EB621E"/>
                </a:solidFill>
                <a:latin typeface="Arial"/>
                <a:cs typeface="Arial"/>
              </a:rPr>
              <a:t> </a:t>
            </a:r>
            <a:r>
              <a:rPr sz="1600" b="1" spc="-55" dirty="0">
                <a:solidFill>
                  <a:srgbClr val="EB621E"/>
                </a:solidFill>
                <a:latin typeface="Arial"/>
                <a:cs typeface="Arial"/>
              </a:rPr>
              <a:t>apply</a:t>
            </a:r>
            <a:r>
              <a:rPr sz="1600" b="1" spc="-235" dirty="0">
                <a:solidFill>
                  <a:srgbClr val="EB621E"/>
                </a:solidFill>
                <a:latin typeface="Arial"/>
                <a:cs typeface="Arial"/>
              </a:rPr>
              <a:t> </a:t>
            </a:r>
            <a:r>
              <a:rPr sz="1600" b="1" spc="-30" dirty="0">
                <a:solidFill>
                  <a:srgbClr val="EB621E"/>
                </a:solidFill>
                <a:latin typeface="Arial"/>
                <a:cs typeface="Arial"/>
              </a:rPr>
              <a:t>in</a:t>
            </a:r>
            <a:r>
              <a:rPr sz="1600" b="1" spc="-204" dirty="0">
                <a:solidFill>
                  <a:srgbClr val="EB621E"/>
                </a:solidFill>
                <a:latin typeface="Arial"/>
                <a:cs typeface="Arial"/>
              </a:rPr>
              <a:t> </a:t>
            </a:r>
            <a:r>
              <a:rPr sz="1600" b="1" spc="-20" dirty="0">
                <a:solidFill>
                  <a:srgbClr val="EB621E"/>
                </a:solidFill>
                <a:latin typeface="Arial"/>
                <a:cs typeface="Arial"/>
              </a:rPr>
              <a:t>late</a:t>
            </a:r>
            <a:r>
              <a:rPr sz="1600" b="1" spc="-140" dirty="0">
                <a:solidFill>
                  <a:srgbClr val="EB621E"/>
                </a:solidFill>
                <a:latin typeface="Arial"/>
                <a:cs typeface="Arial"/>
              </a:rPr>
              <a:t> </a:t>
            </a:r>
            <a:r>
              <a:rPr sz="1600" b="1" spc="-80" dirty="0">
                <a:solidFill>
                  <a:srgbClr val="EB621E"/>
                </a:solidFill>
                <a:latin typeface="Arial"/>
                <a:cs typeface="Arial"/>
              </a:rPr>
              <a:t>spring/</a:t>
            </a:r>
            <a:r>
              <a:rPr sz="1600" b="1" spc="-195" dirty="0">
                <a:solidFill>
                  <a:srgbClr val="EB621E"/>
                </a:solidFill>
                <a:latin typeface="Arial"/>
                <a:cs typeface="Arial"/>
              </a:rPr>
              <a:t> </a:t>
            </a:r>
            <a:r>
              <a:rPr sz="1600" b="1" spc="-60" dirty="0">
                <a:solidFill>
                  <a:srgbClr val="EB621E"/>
                </a:solidFill>
                <a:latin typeface="Arial"/>
                <a:cs typeface="Arial"/>
              </a:rPr>
              <a:t>early</a:t>
            </a:r>
            <a:r>
              <a:rPr sz="1600" b="1" spc="-140" dirty="0">
                <a:solidFill>
                  <a:srgbClr val="EB621E"/>
                </a:solidFill>
                <a:latin typeface="Arial"/>
                <a:cs typeface="Arial"/>
              </a:rPr>
              <a:t> </a:t>
            </a:r>
            <a:r>
              <a:rPr sz="1600" b="1" spc="-75" dirty="0">
                <a:solidFill>
                  <a:srgbClr val="EB621E"/>
                </a:solidFill>
                <a:latin typeface="Arial"/>
                <a:cs typeface="Arial"/>
              </a:rPr>
              <a:t>summer</a:t>
            </a:r>
            <a:r>
              <a:rPr sz="1600" b="1" spc="-285" dirty="0">
                <a:solidFill>
                  <a:srgbClr val="EB621E"/>
                </a:solidFill>
                <a:latin typeface="Arial"/>
                <a:cs typeface="Arial"/>
              </a:rPr>
              <a:t> </a:t>
            </a:r>
            <a:r>
              <a:rPr sz="1600" b="1" spc="-35" dirty="0">
                <a:solidFill>
                  <a:srgbClr val="EB621E"/>
                </a:solidFill>
                <a:latin typeface="Arial"/>
                <a:cs typeface="Arial"/>
              </a:rPr>
              <a:t>for</a:t>
            </a:r>
            <a:r>
              <a:rPr sz="1600" b="1" spc="-185" dirty="0">
                <a:solidFill>
                  <a:srgbClr val="EB621E"/>
                </a:solidFill>
                <a:latin typeface="Arial"/>
                <a:cs typeface="Arial"/>
              </a:rPr>
              <a:t> </a:t>
            </a:r>
            <a:r>
              <a:rPr sz="1600" b="1" spc="-60" dirty="0" smtClean="0">
                <a:solidFill>
                  <a:srgbClr val="EB621E"/>
                </a:solidFill>
                <a:latin typeface="Arial"/>
                <a:cs typeface="Arial"/>
              </a:rPr>
              <a:t>admission</a:t>
            </a:r>
            <a:r>
              <a:rPr lang="en-GB" sz="1600" b="1" spc="-60" dirty="0" smtClean="0">
                <a:solidFill>
                  <a:srgbClr val="EB621E"/>
                </a:solidFill>
                <a:latin typeface="Arial"/>
                <a:cs typeface="Arial"/>
              </a:rPr>
              <a:t> </a:t>
            </a:r>
            <a:r>
              <a:rPr sz="1600" b="1" spc="-60" dirty="0" smtClean="0">
                <a:solidFill>
                  <a:srgbClr val="EB621E"/>
                </a:solidFill>
                <a:latin typeface="Arial"/>
                <a:cs typeface="Arial"/>
              </a:rPr>
              <a:t>in</a:t>
            </a:r>
            <a:r>
              <a:rPr lang="en-GB" sz="1600" b="1" spc="-60" dirty="0" smtClean="0">
                <a:solidFill>
                  <a:srgbClr val="EB621E"/>
                </a:solidFill>
                <a:latin typeface="Arial"/>
                <a:cs typeface="Arial"/>
              </a:rPr>
              <a:t> </a:t>
            </a:r>
            <a:r>
              <a:rPr sz="1600" b="1" spc="-60" dirty="0" smtClean="0">
                <a:solidFill>
                  <a:srgbClr val="EB621E"/>
                </a:solidFill>
                <a:latin typeface="Arial"/>
                <a:cs typeface="Arial"/>
              </a:rPr>
              <a:t>Autumn</a:t>
            </a:r>
            <a:r>
              <a:rPr sz="1600" b="1" spc="-204" dirty="0" smtClean="0">
                <a:solidFill>
                  <a:srgbClr val="EB621E"/>
                </a:solidFill>
                <a:latin typeface="Arial"/>
                <a:cs typeface="Arial"/>
              </a:rPr>
              <a:t> </a:t>
            </a:r>
            <a:r>
              <a:rPr sz="1600" b="1" spc="-45" dirty="0" smtClean="0">
                <a:solidFill>
                  <a:srgbClr val="EB621E"/>
                </a:solidFill>
                <a:latin typeface="Arial"/>
                <a:cs typeface="Arial"/>
              </a:rPr>
              <a:t>20</a:t>
            </a:r>
            <a:r>
              <a:rPr lang="en-GB" sz="1600" b="1" spc="-45" dirty="0" smtClean="0">
                <a:solidFill>
                  <a:srgbClr val="EB621E"/>
                </a:solidFill>
                <a:latin typeface="Arial"/>
                <a:cs typeface="Arial"/>
              </a:rPr>
              <a:t>20</a:t>
            </a:r>
            <a:r>
              <a:rPr sz="1600" b="1" spc="-45" dirty="0" smtClean="0">
                <a:solidFill>
                  <a:srgbClr val="EB621E"/>
                </a:solidFill>
                <a:latin typeface="Arial"/>
                <a:cs typeface="Arial"/>
              </a:rPr>
              <a:t>.</a:t>
            </a:r>
            <a:endParaRPr sz="1600" dirty="0">
              <a:latin typeface="Arial"/>
              <a:cs typeface="Arial"/>
            </a:endParaRPr>
          </a:p>
          <a:p>
            <a:pPr>
              <a:lnSpc>
                <a:spcPct val="100000"/>
              </a:lnSpc>
              <a:spcBef>
                <a:spcPts val="15"/>
              </a:spcBef>
            </a:pPr>
            <a:endParaRPr sz="1700" dirty="0">
              <a:latin typeface="Times New Roman"/>
              <a:cs typeface="Times New Roman"/>
            </a:endParaRPr>
          </a:p>
          <a:p>
            <a:pPr marL="12700" marR="5080">
              <a:lnSpc>
                <a:spcPct val="100000"/>
              </a:lnSpc>
              <a:spcBef>
                <a:spcPts val="5"/>
              </a:spcBef>
            </a:pPr>
            <a:r>
              <a:rPr sz="1600" b="1" spc="-55" dirty="0">
                <a:solidFill>
                  <a:srgbClr val="EB621E"/>
                </a:solidFill>
                <a:latin typeface="Arial"/>
                <a:cs typeface="Arial"/>
              </a:rPr>
              <a:t>If </a:t>
            </a:r>
            <a:r>
              <a:rPr sz="1600" b="1" spc="-105" dirty="0">
                <a:solidFill>
                  <a:srgbClr val="EB621E"/>
                </a:solidFill>
                <a:latin typeface="Arial"/>
                <a:cs typeface="Arial"/>
              </a:rPr>
              <a:t>you </a:t>
            </a:r>
            <a:r>
              <a:rPr sz="1600" b="1" spc="-85" dirty="0">
                <a:solidFill>
                  <a:srgbClr val="EB621E"/>
                </a:solidFill>
                <a:latin typeface="Arial"/>
                <a:cs typeface="Arial"/>
              </a:rPr>
              <a:t>are </a:t>
            </a:r>
            <a:r>
              <a:rPr sz="1600" b="1" dirty="0">
                <a:solidFill>
                  <a:srgbClr val="EB621E"/>
                </a:solidFill>
                <a:latin typeface="Arial"/>
                <a:cs typeface="Arial"/>
              </a:rPr>
              <a:t>a </a:t>
            </a:r>
            <a:r>
              <a:rPr sz="1600" b="1" spc="-70" dirty="0">
                <a:solidFill>
                  <a:srgbClr val="EB621E"/>
                </a:solidFill>
                <a:latin typeface="Arial"/>
                <a:cs typeface="Arial"/>
              </a:rPr>
              <a:t>studentfrom </a:t>
            </a:r>
            <a:r>
              <a:rPr sz="1600" b="1" spc="-20" dirty="0">
                <a:solidFill>
                  <a:srgbClr val="EB621E"/>
                </a:solidFill>
                <a:latin typeface="Arial"/>
                <a:cs typeface="Arial"/>
              </a:rPr>
              <a:t>the </a:t>
            </a:r>
            <a:r>
              <a:rPr lang="en-GB" sz="1600" b="1" spc="-50" dirty="0" smtClean="0">
                <a:solidFill>
                  <a:srgbClr val="EB621E"/>
                </a:solidFill>
                <a:latin typeface="Arial"/>
                <a:cs typeface="Arial"/>
              </a:rPr>
              <a:t>Department </a:t>
            </a:r>
            <a:r>
              <a:rPr sz="1600" b="1" spc="-50" dirty="0" smtClean="0">
                <a:solidFill>
                  <a:srgbClr val="EB621E"/>
                </a:solidFill>
                <a:latin typeface="Arial"/>
                <a:cs typeface="Arial"/>
              </a:rPr>
              <a:t>of</a:t>
            </a:r>
            <a:r>
              <a:rPr sz="1600" b="1" spc="-55" dirty="0" smtClean="0">
                <a:solidFill>
                  <a:srgbClr val="EB621E"/>
                </a:solidFill>
                <a:latin typeface="Arial"/>
                <a:cs typeface="Arial"/>
              </a:rPr>
              <a:t> </a:t>
            </a:r>
            <a:r>
              <a:rPr sz="1600" b="1" spc="-85" dirty="0">
                <a:solidFill>
                  <a:srgbClr val="EB621E"/>
                </a:solidFill>
                <a:latin typeface="Arial"/>
                <a:cs typeface="Arial"/>
              </a:rPr>
              <a:t>Languages, </a:t>
            </a:r>
            <a:r>
              <a:rPr sz="1600" b="1" spc="-70" dirty="0">
                <a:solidFill>
                  <a:srgbClr val="EB621E"/>
                </a:solidFill>
                <a:latin typeface="Arial"/>
                <a:cs typeface="Arial"/>
              </a:rPr>
              <a:t>Literatures </a:t>
            </a:r>
            <a:r>
              <a:rPr sz="1600" b="1" spc="-50" dirty="0">
                <a:solidFill>
                  <a:srgbClr val="EB621E"/>
                </a:solidFill>
                <a:latin typeface="Arial"/>
                <a:cs typeface="Arial"/>
              </a:rPr>
              <a:t>and  </a:t>
            </a:r>
            <a:r>
              <a:rPr sz="1600" b="1" spc="-65" dirty="0">
                <a:solidFill>
                  <a:srgbClr val="EB621E"/>
                </a:solidFill>
                <a:latin typeface="Arial"/>
                <a:cs typeface="Arial"/>
              </a:rPr>
              <a:t>Cultures,</a:t>
            </a:r>
            <a:r>
              <a:rPr sz="1600" b="1" spc="75" dirty="0">
                <a:solidFill>
                  <a:srgbClr val="EB621E"/>
                </a:solidFill>
                <a:latin typeface="Arial"/>
                <a:cs typeface="Arial"/>
              </a:rPr>
              <a:t> </a:t>
            </a:r>
            <a:r>
              <a:rPr sz="1600" b="1" spc="-120" dirty="0">
                <a:solidFill>
                  <a:srgbClr val="EB621E"/>
                </a:solidFill>
                <a:latin typeface="Arial"/>
                <a:cs typeface="Arial"/>
              </a:rPr>
              <a:t>you</a:t>
            </a:r>
            <a:r>
              <a:rPr sz="1600" b="1" spc="-175" dirty="0">
                <a:solidFill>
                  <a:srgbClr val="EB621E"/>
                </a:solidFill>
                <a:latin typeface="Arial"/>
                <a:cs typeface="Arial"/>
              </a:rPr>
              <a:t> </a:t>
            </a:r>
            <a:r>
              <a:rPr sz="1600" b="1" spc="-25" dirty="0">
                <a:solidFill>
                  <a:srgbClr val="EB621E"/>
                </a:solidFill>
                <a:latin typeface="Arial"/>
                <a:cs typeface="Arial"/>
              </a:rPr>
              <a:t>will</a:t>
            </a:r>
            <a:r>
              <a:rPr sz="1600" b="1" spc="-120" dirty="0">
                <a:solidFill>
                  <a:srgbClr val="EB621E"/>
                </a:solidFill>
                <a:latin typeface="Arial"/>
                <a:cs typeface="Arial"/>
              </a:rPr>
              <a:t> </a:t>
            </a:r>
            <a:r>
              <a:rPr sz="1600" b="1" spc="-35" dirty="0">
                <a:solidFill>
                  <a:srgbClr val="EB621E"/>
                </a:solidFill>
                <a:latin typeface="Arial"/>
                <a:cs typeface="Arial"/>
              </a:rPr>
              <a:t>be</a:t>
            </a:r>
            <a:r>
              <a:rPr sz="1600" b="1" spc="-210" dirty="0">
                <a:solidFill>
                  <a:srgbClr val="EB621E"/>
                </a:solidFill>
                <a:latin typeface="Arial"/>
                <a:cs typeface="Arial"/>
              </a:rPr>
              <a:t> </a:t>
            </a:r>
            <a:r>
              <a:rPr sz="1600" b="1" spc="-60" dirty="0">
                <a:solidFill>
                  <a:srgbClr val="EB621E"/>
                </a:solidFill>
                <a:latin typeface="Arial"/>
                <a:cs typeface="Arial"/>
              </a:rPr>
              <a:t>given</a:t>
            </a:r>
            <a:r>
              <a:rPr sz="1600" b="1" spc="-245" dirty="0">
                <a:solidFill>
                  <a:srgbClr val="EB621E"/>
                </a:solidFill>
                <a:latin typeface="Arial"/>
                <a:cs typeface="Arial"/>
              </a:rPr>
              <a:t> </a:t>
            </a:r>
            <a:r>
              <a:rPr sz="1600" b="1" spc="-60" dirty="0">
                <a:solidFill>
                  <a:srgbClr val="EB621E"/>
                </a:solidFill>
                <a:latin typeface="Arial"/>
                <a:cs typeface="Arial"/>
              </a:rPr>
              <a:t>details</a:t>
            </a:r>
            <a:r>
              <a:rPr sz="1600" b="1" spc="-180" dirty="0">
                <a:solidFill>
                  <a:srgbClr val="EB621E"/>
                </a:solidFill>
                <a:latin typeface="Arial"/>
                <a:cs typeface="Arial"/>
              </a:rPr>
              <a:t> </a:t>
            </a:r>
            <a:r>
              <a:rPr sz="1600" b="1" spc="-40" dirty="0">
                <a:solidFill>
                  <a:srgbClr val="EB621E"/>
                </a:solidFill>
                <a:latin typeface="Arial"/>
                <a:cs typeface="Arial"/>
              </a:rPr>
              <a:t>about</a:t>
            </a:r>
            <a:r>
              <a:rPr sz="1600" b="1" spc="-229" dirty="0">
                <a:solidFill>
                  <a:srgbClr val="EB621E"/>
                </a:solidFill>
                <a:latin typeface="Arial"/>
                <a:cs typeface="Arial"/>
              </a:rPr>
              <a:t> </a:t>
            </a:r>
            <a:r>
              <a:rPr sz="1600" b="1" spc="-75" dirty="0">
                <a:solidFill>
                  <a:srgbClr val="EB621E"/>
                </a:solidFill>
                <a:latin typeface="Arial"/>
                <a:cs typeface="Arial"/>
              </a:rPr>
              <a:t>your</a:t>
            </a:r>
            <a:r>
              <a:rPr sz="1600" b="1" spc="-150" dirty="0">
                <a:solidFill>
                  <a:srgbClr val="EB621E"/>
                </a:solidFill>
                <a:latin typeface="Arial"/>
                <a:cs typeface="Arial"/>
              </a:rPr>
              <a:t> </a:t>
            </a:r>
            <a:r>
              <a:rPr lang="en-GB" sz="1600" b="1" spc="-80" dirty="0" smtClean="0">
                <a:solidFill>
                  <a:srgbClr val="EB621E"/>
                </a:solidFill>
                <a:latin typeface="Arial"/>
                <a:cs typeface="Arial"/>
              </a:rPr>
              <a:t> Year </a:t>
            </a:r>
            <a:r>
              <a:rPr sz="1600" b="1" spc="-100" dirty="0" smtClean="0">
                <a:solidFill>
                  <a:srgbClr val="EB621E"/>
                </a:solidFill>
                <a:latin typeface="Arial"/>
                <a:cs typeface="Arial"/>
              </a:rPr>
              <a:t>Abroad</a:t>
            </a:r>
            <a:r>
              <a:rPr sz="1600" b="1" spc="-80" dirty="0" smtClean="0">
                <a:solidFill>
                  <a:srgbClr val="EB621E"/>
                </a:solidFill>
                <a:latin typeface="Arial"/>
                <a:cs typeface="Arial"/>
              </a:rPr>
              <a:t> </a:t>
            </a:r>
            <a:r>
              <a:rPr sz="1600" b="1" spc="-70" dirty="0" smtClean="0">
                <a:solidFill>
                  <a:srgbClr val="EB621E"/>
                </a:solidFill>
                <a:latin typeface="Arial"/>
                <a:cs typeface="Arial"/>
              </a:rPr>
              <a:t>by</a:t>
            </a:r>
            <a:r>
              <a:rPr lang="en-GB" sz="1600" b="1" spc="-70" dirty="0" smtClean="0">
                <a:solidFill>
                  <a:srgbClr val="EB621E"/>
                </a:solidFill>
                <a:latin typeface="Arial"/>
                <a:cs typeface="Arial"/>
              </a:rPr>
              <a:t> the department</a:t>
            </a:r>
            <a:r>
              <a:rPr sz="1600" b="1" spc="-80" dirty="0" smtClean="0">
                <a:solidFill>
                  <a:srgbClr val="EB621E"/>
                </a:solidFill>
                <a:latin typeface="Arial"/>
                <a:cs typeface="Arial"/>
              </a:rPr>
              <a:t>.</a:t>
            </a:r>
            <a:endParaRPr sz="1600" dirty="0">
              <a:latin typeface="Arial"/>
              <a:cs typeface="Arial"/>
            </a:endParaRPr>
          </a:p>
        </p:txBody>
      </p:sp>
      <p:sp>
        <p:nvSpPr>
          <p:cNvPr id="4" name="object 4"/>
          <p:cNvSpPr txBox="1"/>
          <p:nvPr/>
        </p:nvSpPr>
        <p:spPr>
          <a:xfrm>
            <a:off x="457606" y="4724527"/>
            <a:ext cx="2738755" cy="299720"/>
          </a:xfrm>
          <a:prstGeom prst="rect">
            <a:avLst/>
          </a:prstGeom>
        </p:spPr>
        <p:txBody>
          <a:bodyPr vert="horz" wrap="square" lIns="0" tIns="12700" rIns="0" bIns="0" rtlCol="0">
            <a:spAutoFit/>
          </a:bodyPr>
          <a:lstStyle/>
          <a:p>
            <a:pPr marL="12700">
              <a:lnSpc>
                <a:spcPct val="100000"/>
              </a:lnSpc>
              <a:spcBef>
                <a:spcPts val="100"/>
              </a:spcBef>
            </a:pPr>
            <a:r>
              <a:rPr sz="1800" b="1" spc="-50" dirty="0">
                <a:solidFill>
                  <a:srgbClr val="E26C09"/>
                </a:solidFill>
                <a:latin typeface="Arial"/>
                <a:cs typeface="Arial"/>
              </a:rPr>
              <a:t>How</a:t>
            </a:r>
            <a:r>
              <a:rPr sz="1800" b="1" spc="-145" dirty="0">
                <a:solidFill>
                  <a:srgbClr val="E26C09"/>
                </a:solidFill>
                <a:latin typeface="Arial"/>
                <a:cs typeface="Arial"/>
              </a:rPr>
              <a:t> </a:t>
            </a:r>
            <a:r>
              <a:rPr sz="1800" b="1" spc="-45" dirty="0">
                <a:solidFill>
                  <a:srgbClr val="E26C09"/>
                </a:solidFill>
                <a:latin typeface="Arial"/>
                <a:cs typeface="Arial"/>
              </a:rPr>
              <a:t>do</a:t>
            </a:r>
            <a:r>
              <a:rPr sz="1800" b="1" spc="-225" dirty="0">
                <a:solidFill>
                  <a:srgbClr val="E26C09"/>
                </a:solidFill>
                <a:latin typeface="Arial"/>
                <a:cs typeface="Arial"/>
              </a:rPr>
              <a:t> </a:t>
            </a:r>
            <a:r>
              <a:rPr sz="1800" b="1" dirty="0">
                <a:solidFill>
                  <a:srgbClr val="E26C09"/>
                </a:solidFill>
                <a:latin typeface="Arial"/>
                <a:cs typeface="Arial"/>
              </a:rPr>
              <a:t>I</a:t>
            </a:r>
            <a:r>
              <a:rPr sz="1800" b="1" spc="-340" dirty="0">
                <a:solidFill>
                  <a:srgbClr val="E26C09"/>
                </a:solidFill>
                <a:latin typeface="Arial"/>
                <a:cs typeface="Arial"/>
              </a:rPr>
              <a:t> </a:t>
            </a:r>
            <a:r>
              <a:rPr sz="1800" b="1" spc="-114" dirty="0">
                <a:solidFill>
                  <a:srgbClr val="E26C09"/>
                </a:solidFill>
                <a:latin typeface="Arial"/>
                <a:cs typeface="Arial"/>
              </a:rPr>
              <a:t>apply?</a:t>
            </a:r>
            <a:r>
              <a:rPr sz="1800" b="1" spc="-200" dirty="0">
                <a:solidFill>
                  <a:srgbClr val="E26C09"/>
                </a:solidFill>
                <a:latin typeface="Arial"/>
                <a:cs typeface="Arial"/>
              </a:rPr>
              <a:t> </a:t>
            </a:r>
            <a:r>
              <a:rPr sz="1800" b="1" spc="-110" dirty="0">
                <a:solidFill>
                  <a:srgbClr val="E26C09"/>
                </a:solidFill>
                <a:latin typeface="Arial"/>
                <a:cs typeface="Arial"/>
              </a:rPr>
              <a:t>(Erasmus+)</a:t>
            </a:r>
            <a:endParaRPr sz="1800">
              <a:latin typeface="Arial"/>
              <a:cs typeface="Arial"/>
            </a:endParaRPr>
          </a:p>
        </p:txBody>
      </p:sp>
    </p:spTree>
    <p:extLst>
      <p:ext uri="{BB962C8B-B14F-4D97-AF65-F5344CB8AC3E}">
        <p14:creationId xmlns:p14="http://schemas.microsoft.com/office/powerpoint/2010/main" val="2196765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209948424"/>
              </p:ext>
            </p:extLst>
          </p:nvPr>
        </p:nvGraphicFramePr>
        <p:xfrm>
          <a:off x="457911" y="260350"/>
          <a:ext cx="45719" cy="457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bject 5"/>
          <p:cNvSpPr txBox="1"/>
          <p:nvPr/>
        </p:nvSpPr>
        <p:spPr>
          <a:xfrm>
            <a:off x="457911" y="4728464"/>
            <a:ext cx="5045710" cy="299720"/>
          </a:xfrm>
          <a:prstGeom prst="rect">
            <a:avLst/>
          </a:prstGeom>
        </p:spPr>
        <p:txBody>
          <a:bodyPr vert="horz" wrap="square" lIns="0" tIns="12700" rIns="0" bIns="0" rtlCol="0">
            <a:spAutoFit/>
          </a:bodyPr>
          <a:lstStyle/>
          <a:p>
            <a:pPr marL="12700">
              <a:lnSpc>
                <a:spcPct val="100000"/>
              </a:lnSpc>
              <a:spcBef>
                <a:spcPts val="100"/>
              </a:spcBef>
            </a:pPr>
            <a:r>
              <a:rPr sz="1800" b="1" spc="-40" dirty="0">
                <a:solidFill>
                  <a:srgbClr val="E36C09"/>
                </a:solidFill>
                <a:latin typeface="Arial"/>
                <a:cs typeface="Arial"/>
              </a:rPr>
              <a:t>What </a:t>
            </a:r>
            <a:r>
              <a:rPr sz="1800" b="1" spc="-120" dirty="0">
                <a:solidFill>
                  <a:srgbClr val="E36C09"/>
                </a:solidFill>
                <a:latin typeface="Arial"/>
                <a:cs typeface="Arial"/>
              </a:rPr>
              <a:t>happens once </a:t>
            </a:r>
            <a:r>
              <a:rPr sz="1800" b="1" spc="-70" dirty="0">
                <a:solidFill>
                  <a:srgbClr val="E36C09"/>
                </a:solidFill>
                <a:latin typeface="Arial"/>
                <a:cs typeface="Arial"/>
              </a:rPr>
              <a:t>I’ve submitted </a:t>
            </a:r>
            <a:r>
              <a:rPr sz="1800" b="1" spc="-75" dirty="0">
                <a:solidFill>
                  <a:srgbClr val="E36C09"/>
                </a:solidFill>
                <a:latin typeface="Arial"/>
                <a:cs typeface="Arial"/>
              </a:rPr>
              <a:t>my</a:t>
            </a:r>
            <a:r>
              <a:rPr sz="1800" b="1" spc="-375" dirty="0">
                <a:solidFill>
                  <a:srgbClr val="E36C09"/>
                </a:solidFill>
                <a:latin typeface="Arial"/>
                <a:cs typeface="Arial"/>
              </a:rPr>
              <a:t> </a:t>
            </a:r>
            <a:r>
              <a:rPr sz="1800" b="1" spc="-95" dirty="0">
                <a:solidFill>
                  <a:srgbClr val="E36C09"/>
                </a:solidFill>
                <a:latin typeface="Arial"/>
                <a:cs typeface="Arial"/>
              </a:rPr>
              <a:t>application?</a:t>
            </a:r>
            <a:endParaRPr sz="1800">
              <a:latin typeface="Arial"/>
              <a:cs typeface="Arial"/>
            </a:endParaRPr>
          </a:p>
        </p:txBody>
      </p:sp>
      <p:sp>
        <p:nvSpPr>
          <p:cNvPr id="8" name="Rectangle 7"/>
          <p:cNvSpPr/>
          <p:nvPr/>
        </p:nvSpPr>
        <p:spPr>
          <a:xfrm>
            <a:off x="228600" y="237716"/>
            <a:ext cx="8839200" cy="3539430"/>
          </a:xfrm>
          <a:prstGeom prst="rect">
            <a:avLst/>
          </a:prstGeom>
        </p:spPr>
        <p:txBody>
          <a:bodyPr wrap="square">
            <a:spAutoFit/>
          </a:bodyPr>
          <a:lstStyle/>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Following submission, CeDAS assesses applications.  Shortlisted candidates are invited to interview in January – first week of term. </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Decision normally made by within one week of </a:t>
            </a:r>
            <a:r>
              <a:rPr lang="en-GB" sz="1600" b="1" dirty="0" smtClean="0">
                <a:solidFill>
                  <a:schemeClr val="accent6">
                    <a:lumMod val="75000"/>
                  </a:schemeClr>
                </a:solidFill>
                <a:latin typeface="Arial" panose="020B0604020202020204" pitchFamily="34" charset="0"/>
                <a:cs typeface="Arial" panose="020B0604020202020204" pitchFamily="34" charset="0"/>
              </a:rPr>
              <a:t>interviews and successful </a:t>
            </a:r>
            <a:r>
              <a:rPr lang="en-GB" sz="1600" b="1" dirty="0">
                <a:solidFill>
                  <a:schemeClr val="accent6">
                    <a:lumMod val="75000"/>
                  </a:schemeClr>
                </a:solidFill>
                <a:latin typeface="Arial" panose="020B0604020202020204" pitchFamily="34" charset="0"/>
                <a:cs typeface="Arial" panose="020B0604020202020204" pitchFamily="34" charset="0"/>
              </a:rPr>
              <a:t>students are nominated to one of our partner universities.</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Students attend 1st pre-departure briefing.</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Students submit their application to the partner university (February – May depending on application deadline). Please note for some universities, especially in Canada, the US and Japan, you will need to provide proof at the time of application that you have sufficient funds to support yourself during your time abroad.</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This is an immigration requirement.</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Student receives offer documents from partner university.</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 Student attends 2nd pre-departure briefing.</a:t>
            </a:r>
          </a:p>
          <a:p>
            <a:pPr marL="342900" indent="-342900">
              <a:buFont typeface="+mj-lt"/>
              <a:buAutoNum type="arabicPeriod"/>
            </a:pPr>
            <a:r>
              <a:rPr lang="en-GB" sz="1600" b="1" dirty="0">
                <a:solidFill>
                  <a:schemeClr val="accent6">
                    <a:lumMod val="75000"/>
                  </a:schemeClr>
                </a:solidFill>
                <a:latin typeface="Arial" panose="020B0604020202020204" pitchFamily="34" charset="0"/>
                <a:cs typeface="Arial" panose="020B0604020202020204" pitchFamily="34" charset="0"/>
              </a:rPr>
              <a:t>Student passes RHUL exams at required level, successfully obtains visa and leaves for the partner university.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8759" y="161035"/>
            <a:ext cx="7884159" cy="574040"/>
          </a:xfrm>
          <a:prstGeom prst="rect">
            <a:avLst/>
          </a:prstGeom>
        </p:spPr>
        <p:txBody>
          <a:bodyPr vert="horz" wrap="square" lIns="0" tIns="12700" rIns="0" bIns="0" rtlCol="0">
            <a:spAutoFit/>
          </a:bodyPr>
          <a:lstStyle/>
          <a:p>
            <a:pPr marL="12700" marR="5080">
              <a:lnSpc>
                <a:spcPct val="100000"/>
              </a:lnSpc>
              <a:spcBef>
                <a:spcPts val="100"/>
              </a:spcBef>
            </a:pPr>
            <a:r>
              <a:rPr sz="1800" u="none" spc="-5" dirty="0">
                <a:solidFill>
                  <a:srgbClr val="EB631E"/>
                </a:solidFill>
              </a:rPr>
              <a:t>If</a:t>
            </a:r>
            <a:r>
              <a:rPr sz="1800" u="none" spc="-130" dirty="0">
                <a:solidFill>
                  <a:srgbClr val="EB631E"/>
                </a:solidFill>
              </a:rPr>
              <a:t> </a:t>
            </a:r>
            <a:r>
              <a:rPr sz="1800" u="none" spc="-95" dirty="0">
                <a:solidFill>
                  <a:srgbClr val="EB631E"/>
                </a:solidFill>
              </a:rPr>
              <a:t>you</a:t>
            </a:r>
            <a:r>
              <a:rPr sz="1800" u="none" spc="-155" dirty="0">
                <a:solidFill>
                  <a:srgbClr val="EB631E"/>
                </a:solidFill>
              </a:rPr>
              <a:t> </a:t>
            </a:r>
            <a:r>
              <a:rPr sz="1800" u="none" spc="-75" dirty="0">
                <a:solidFill>
                  <a:srgbClr val="EB631E"/>
                </a:solidFill>
              </a:rPr>
              <a:t>are</a:t>
            </a:r>
            <a:r>
              <a:rPr sz="1800" u="none" spc="-130" dirty="0">
                <a:solidFill>
                  <a:srgbClr val="EB631E"/>
                </a:solidFill>
              </a:rPr>
              <a:t> </a:t>
            </a:r>
            <a:r>
              <a:rPr sz="1800" u="none" spc="-155" dirty="0">
                <a:solidFill>
                  <a:srgbClr val="EB631E"/>
                </a:solidFill>
              </a:rPr>
              <a:t>successful </a:t>
            </a:r>
            <a:r>
              <a:rPr sz="1800" u="none" spc="-90" dirty="0">
                <a:solidFill>
                  <a:srgbClr val="EB631E"/>
                </a:solidFill>
              </a:rPr>
              <a:t>and</a:t>
            </a:r>
            <a:r>
              <a:rPr sz="1800" u="none" spc="-155" dirty="0">
                <a:solidFill>
                  <a:srgbClr val="EB631E"/>
                </a:solidFill>
              </a:rPr>
              <a:t> </a:t>
            </a:r>
            <a:r>
              <a:rPr sz="1800" u="none" spc="-55" dirty="0">
                <a:solidFill>
                  <a:srgbClr val="EB631E"/>
                </a:solidFill>
              </a:rPr>
              <a:t>obtain</a:t>
            </a:r>
            <a:r>
              <a:rPr sz="1800" u="none" spc="-135" dirty="0">
                <a:solidFill>
                  <a:srgbClr val="EB631E"/>
                </a:solidFill>
              </a:rPr>
              <a:t> </a:t>
            </a:r>
            <a:r>
              <a:rPr sz="1800" u="none" spc="-75" dirty="0">
                <a:solidFill>
                  <a:srgbClr val="EB631E"/>
                </a:solidFill>
              </a:rPr>
              <a:t>a</a:t>
            </a:r>
            <a:r>
              <a:rPr sz="1800" u="none" spc="-130" dirty="0">
                <a:solidFill>
                  <a:srgbClr val="EB631E"/>
                </a:solidFill>
              </a:rPr>
              <a:t> </a:t>
            </a:r>
            <a:r>
              <a:rPr sz="1800" u="none" spc="-105" dirty="0">
                <a:solidFill>
                  <a:srgbClr val="EB631E"/>
                </a:solidFill>
              </a:rPr>
              <a:t>place</a:t>
            </a:r>
            <a:r>
              <a:rPr sz="1800" u="none" spc="-145" dirty="0">
                <a:solidFill>
                  <a:srgbClr val="EB631E"/>
                </a:solidFill>
              </a:rPr>
              <a:t> </a:t>
            </a:r>
            <a:r>
              <a:rPr sz="1800" u="none" spc="5" dirty="0">
                <a:solidFill>
                  <a:srgbClr val="EB631E"/>
                </a:solidFill>
              </a:rPr>
              <a:t>at</a:t>
            </a:r>
            <a:r>
              <a:rPr sz="1800" u="none" spc="-125" dirty="0">
                <a:solidFill>
                  <a:srgbClr val="EB631E"/>
                </a:solidFill>
              </a:rPr>
              <a:t> </a:t>
            </a:r>
            <a:r>
              <a:rPr sz="1800" u="none" spc="-90" dirty="0">
                <a:solidFill>
                  <a:srgbClr val="EB631E"/>
                </a:solidFill>
              </a:rPr>
              <a:t>one</a:t>
            </a:r>
            <a:r>
              <a:rPr sz="1800" u="none" spc="-125" dirty="0">
                <a:solidFill>
                  <a:srgbClr val="EB631E"/>
                </a:solidFill>
              </a:rPr>
              <a:t> </a:t>
            </a:r>
            <a:r>
              <a:rPr sz="1800" u="none" spc="-55" dirty="0">
                <a:solidFill>
                  <a:srgbClr val="EB631E"/>
                </a:solidFill>
              </a:rPr>
              <a:t>of</a:t>
            </a:r>
            <a:r>
              <a:rPr sz="1800" u="none" spc="-150" dirty="0">
                <a:solidFill>
                  <a:srgbClr val="EB631E"/>
                </a:solidFill>
              </a:rPr>
              <a:t> </a:t>
            </a:r>
            <a:r>
              <a:rPr sz="1800" u="none" spc="-95" dirty="0">
                <a:solidFill>
                  <a:srgbClr val="EB631E"/>
                </a:solidFill>
              </a:rPr>
              <a:t>our</a:t>
            </a:r>
            <a:r>
              <a:rPr sz="1800" u="none" spc="-135" dirty="0">
                <a:solidFill>
                  <a:srgbClr val="EB631E"/>
                </a:solidFill>
              </a:rPr>
              <a:t> </a:t>
            </a:r>
            <a:r>
              <a:rPr sz="1800" u="none" spc="-65" dirty="0">
                <a:solidFill>
                  <a:srgbClr val="EB631E"/>
                </a:solidFill>
              </a:rPr>
              <a:t>partner</a:t>
            </a:r>
            <a:r>
              <a:rPr sz="1800" u="none" spc="-100" dirty="0">
                <a:solidFill>
                  <a:srgbClr val="EB631E"/>
                </a:solidFill>
              </a:rPr>
              <a:t> </a:t>
            </a:r>
            <a:r>
              <a:rPr sz="1800" u="none" spc="-95" dirty="0">
                <a:solidFill>
                  <a:srgbClr val="EB631E"/>
                </a:solidFill>
              </a:rPr>
              <a:t>universities</a:t>
            </a:r>
            <a:r>
              <a:rPr sz="1800" u="none" spc="-130" dirty="0">
                <a:solidFill>
                  <a:srgbClr val="EB631E"/>
                </a:solidFill>
              </a:rPr>
              <a:t> </a:t>
            </a:r>
            <a:r>
              <a:rPr sz="1800" u="none" spc="-95" dirty="0">
                <a:solidFill>
                  <a:srgbClr val="EB631E"/>
                </a:solidFill>
              </a:rPr>
              <a:t>you</a:t>
            </a:r>
            <a:r>
              <a:rPr sz="1800" u="none" spc="-155" dirty="0">
                <a:solidFill>
                  <a:srgbClr val="EB631E"/>
                </a:solidFill>
              </a:rPr>
              <a:t> </a:t>
            </a:r>
            <a:r>
              <a:rPr sz="1800" u="none" spc="-55" dirty="0">
                <a:solidFill>
                  <a:srgbClr val="EB631E"/>
                </a:solidFill>
              </a:rPr>
              <a:t>will  </a:t>
            </a:r>
            <a:r>
              <a:rPr sz="1800" u="none" spc="-85" dirty="0">
                <a:solidFill>
                  <a:srgbClr val="EB631E"/>
                </a:solidFill>
              </a:rPr>
              <a:t>register</a:t>
            </a:r>
            <a:r>
              <a:rPr sz="1800" u="none" spc="-100" dirty="0">
                <a:solidFill>
                  <a:srgbClr val="EB631E"/>
                </a:solidFill>
              </a:rPr>
              <a:t> </a:t>
            </a:r>
            <a:r>
              <a:rPr sz="1800" u="none" spc="-35" dirty="0">
                <a:solidFill>
                  <a:srgbClr val="EB631E"/>
                </a:solidFill>
              </a:rPr>
              <a:t>with</a:t>
            </a:r>
            <a:r>
              <a:rPr sz="1800" u="none" spc="-85" dirty="0">
                <a:solidFill>
                  <a:srgbClr val="EB631E"/>
                </a:solidFill>
              </a:rPr>
              <a:t> </a:t>
            </a:r>
            <a:r>
              <a:rPr sz="1800" u="none" spc="-35" dirty="0">
                <a:solidFill>
                  <a:srgbClr val="EB631E"/>
                </a:solidFill>
              </a:rPr>
              <a:t>them.</a:t>
            </a:r>
            <a:r>
              <a:rPr sz="1800" u="none" spc="-180" dirty="0">
                <a:solidFill>
                  <a:srgbClr val="EB631E"/>
                </a:solidFill>
              </a:rPr>
              <a:t> </a:t>
            </a:r>
            <a:r>
              <a:rPr sz="1800" u="none" spc="-20" dirty="0">
                <a:solidFill>
                  <a:srgbClr val="EB631E"/>
                </a:solidFill>
              </a:rPr>
              <a:t>At</a:t>
            </a:r>
            <a:r>
              <a:rPr sz="1800" u="none" spc="-110" dirty="0">
                <a:solidFill>
                  <a:srgbClr val="EB631E"/>
                </a:solidFill>
              </a:rPr>
              <a:t> </a:t>
            </a:r>
            <a:r>
              <a:rPr sz="1800" u="none" spc="-35" dirty="0">
                <a:solidFill>
                  <a:srgbClr val="EB631E"/>
                </a:solidFill>
              </a:rPr>
              <a:t>the</a:t>
            </a:r>
            <a:r>
              <a:rPr sz="1800" u="none" spc="-95" dirty="0">
                <a:solidFill>
                  <a:srgbClr val="EB631E"/>
                </a:solidFill>
              </a:rPr>
              <a:t> </a:t>
            </a:r>
            <a:r>
              <a:rPr sz="1800" u="none" spc="-114" dirty="0">
                <a:solidFill>
                  <a:srgbClr val="EB631E"/>
                </a:solidFill>
              </a:rPr>
              <a:t>same</a:t>
            </a:r>
            <a:r>
              <a:rPr sz="1800" u="none" spc="-120" dirty="0">
                <a:solidFill>
                  <a:srgbClr val="EB631E"/>
                </a:solidFill>
              </a:rPr>
              <a:t> </a:t>
            </a:r>
            <a:r>
              <a:rPr sz="1800" u="none" spc="-15" dirty="0">
                <a:solidFill>
                  <a:srgbClr val="EB631E"/>
                </a:solidFill>
              </a:rPr>
              <a:t>time,</a:t>
            </a:r>
            <a:r>
              <a:rPr sz="1800" u="none" spc="-120" dirty="0">
                <a:solidFill>
                  <a:srgbClr val="EB631E"/>
                </a:solidFill>
              </a:rPr>
              <a:t> </a:t>
            </a:r>
            <a:r>
              <a:rPr sz="1800" u="none" spc="-95" dirty="0">
                <a:solidFill>
                  <a:srgbClr val="EB631E"/>
                </a:solidFill>
              </a:rPr>
              <a:t>you</a:t>
            </a:r>
            <a:r>
              <a:rPr sz="1800" u="none" spc="-130" dirty="0">
                <a:solidFill>
                  <a:srgbClr val="EB631E"/>
                </a:solidFill>
              </a:rPr>
              <a:t> </a:t>
            </a:r>
            <a:r>
              <a:rPr sz="1800" u="none" spc="-55" dirty="0">
                <a:solidFill>
                  <a:srgbClr val="EB631E"/>
                </a:solidFill>
              </a:rPr>
              <a:t>will</a:t>
            </a:r>
            <a:r>
              <a:rPr sz="1800" u="none" spc="-135" dirty="0">
                <a:solidFill>
                  <a:srgbClr val="EB631E"/>
                </a:solidFill>
              </a:rPr>
              <a:t> </a:t>
            </a:r>
            <a:r>
              <a:rPr sz="1800" u="none" spc="-65" dirty="0">
                <a:solidFill>
                  <a:srgbClr val="EB631E"/>
                </a:solidFill>
              </a:rPr>
              <a:t>still</a:t>
            </a:r>
            <a:r>
              <a:rPr sz="1800" u="none" spc="-140" dirty="0">
                <a:solidFill>
                  <a:srgbClr val="EB631E"/>
                </a:solidFill>
              </a:rPr>
              <a:t> </a:t>
            </a:r>
            <a:r>
              <a:rPr sz="1800" u="none" spc="-85" dirty="0">
                <a:solidFill>
                  <a:srgbClr val="EB631E"/>
                </a:solidFill>
              </a:rPr>
              <a:t>be</a:t>
            </a:r>
            <a:r>
              <a:rPr sz="1800" u="none" spc="-125" dirty="0">
                <a:solidFill>
                  <a:srgbClr val="EB631E"/>
                </a:solidFill>
              </a:rPr>
              <a:t> </a:t>
            </a:r>
            <a:r>
              <a:rPr sz="1800" u="none" spc="-90" dirty="0">
                <a:solidFill>
                  <a:srgbClr val="EB631E"/>
                </a:solidFill>
              </a:rPr>
              <a:t>an</a:t>
            </a:r>
            <a:r>
              <a:rPr sz="1800" u="none" spc="-130" dirty="0">
                <a:solidFill>
                  <a:srgbClr val="EB631E"/>
                </a:solidFill>
              </a:rPr>
              <a:t> </a:t>
            </a:r>
            <a:r>
              <a:rPr sz="1800" u="none" spc="-100" dirty="0">
                <a:solidFill>
                  <a:srgbClr val="EB631E"/>
                </a:solidFill>
              </a:rPr>
              <a:t>RHUL</a:t>
            </a:r>
            <a:r>
              <a:rPr sz="1800" u="none" spc="-145" dirty="0">
                <a:solidFill>
                  <a:srgbClr val="EB631E"/>
                </a:solidFill>
              </a:rPr>
              <a:t> </a:t>
            </a:r>
            <a:r>
              <a:rPr sz="1800" u="none" spc="-60" dirty="0">
                <a:solidFill>
                  <a:srgbClr val="EB631E"/>
                </a:solidFill>
              </a:rPr>
              <a:t>student.</a:t>
            </a:r>
            <a:endParaRPr sz="1800"/>
          </a:p>
        </p:txBody>
      </p:sp>
      <p:sp>
        <p:nvSpPr>
          <p:cNvPr id="3" name="object 3"/>
          <p:cNvSpPr txBox="1"/>
          <p:nvPr/>
        </p:nvSpPr>
        <p:spPr>
          <a:xfrm>
            <a:off x="238759" y="1258570"/>
            <a:ext cx="8488680" cy="1671955"/>
          </a:xfrm>
          <a:prstGeom prst="rect">
            <a:avLst/>
          </a:prstGeom>
        </p:spPr>
        <p:txBody>
          <a:bodyPr vert="horz" wrap="square" lIns="0" tIns="12700" rIns="0" bIns="0" rtlCol="0">
            <a:spAutoFit/>
          </a:bodyPr>
          <a:lstStyle/>
          <a:p>
            <a:pPr marL="12700">
              <a:lnSpc>
                <a:spcPct val="100000"/>
              </a:lnSpc>
              <a:spcBef>
                <a:spcPts val="100"/>
              </a:spcBef>
            </a:pPr>
            <a:r>
              <a:rPr sz="1800" b="1" spc="-125" dirty="0">
                <a:solidFill>
                  <a:srgbClr val="EB631E"/>
                </a:solidFill>
                <a:latin typeface="Arial"/>
                <a:cs typeface="Arial"/>
              </a:rPr>
              <a:t>Keep</a:t>
            </a:r>
            <a:r>
              <a:rPr sz="1800" b="1" spc="-100" dirty="0">
                <a:solidFill>
                  <a:srgbClr val="EB631E"/>
                </a:solidFill>
                <a:latin typeface="Arial"/>
                <a:cs typeface="Arial"/>
              </a:rPr>
              <a:t> </a:t>
            </a:r>
            <a:r>
              <a:rPr sz="1800" b="1" spc="-75" dirty="0">
                <a:solidFill>
                  <a:srgbClr val="EB631E"/>
                </a:solidFill>
                <a:latin typeface="Arial"/>
                <a:cs typeface="Arial"/>
              </a:rPr>
              <a:t>in</a:t>
            </a:r>
            <a:r>
              <a:rPr sz="1800" b="1" spc="-135" dirty="0">
                <a:solidFill>
                  <a:srgbClr val="EB631E"/>
                </a:solidFill>
                <a:latin typeface="Arial"/>
                <a:cs typeface="Arial"/>
              </a:rPr>
              <a:t> </a:t>
            </a:r>
            <a:r>
              <a:rPr sz="1800" b="1" spc="-90" dirty="0">
                <a:solidFill>
                  <a:srgbClr val="EB631E"/>
                </a:solidFill>
                <a:latin typeface="Arial"/>
                <a:cs typeface="Arial"/>
              </a:rPr>
              <a:t>touch</a:t>
            </a:r>
            <a:r>
              <a:rPr sz="1800" b="1" spc="-135" dirty="0">
                <a:solidFill>
                  <a:srgbClr val="EB631E"/>
                </a:solidFill>
                <a:latin typeface="Arial"/>
                <a:cs typeface="Arial"/>
              </a:rPr>
              <a:t> </a:t>
            </a:r>
            <a:r>
              <a:rPr sz="1800" b="1" spc="-35" dirty="0">
                <a:solidFill>
                  <a:srgbClr val="EB631E"/>
                </a:solidFill>
                <a:latin typeface="Arial"/>
                <a:cs typeface="Arial"/>
              </a:rPr>
              <a:t>with</a:t>
            </a:r>
            <a:r>
              <a:rPr sz="1800" b="1" spc="-90" dirty="0">
                <a:solidFill>
                  <a:srgbClr val="EB631E"/>
                </a:solidFill>
                <a:latin typeface="Arial"/>
                <a:cs typeface="Arial"/>
              </a:rPr>
              <a:t> </a:t>
            </a:r>
            <a:r>
              <a:rPr sz="1800" b="1" spc="-100" dirty="0">
                <a:solidFill>
                  <a:srgbClr val="EB631E"/>
                </a:solidFill>
                <a:latin typeface="Arial"/>
                <a:cs typeface="Arial"/>
              </a:rPr>
              <a:t>RHUL</a:t>
            </a:r>
            <a:r>
              <a:rPr sz="1800" b="1" spc="-145" dirty="0">
                <a:solidFill>
                  <a:srgbClr val="EB631E"/>
                </a:solidFill>
                <a:latin typeface="Arial"/>
                <a:cs typeface="Arial"/>
              </a:rPr>
              <a:t> </a:t>
            </a:r>
            <a:r>
              <a:rPr sz="1800" b="1" spc="-125" dirty="0">
                <a:solidFill>
                  <a:srgbClr val="EB631E"/>
                </a:solidFill>
                <a:latin typeface="Arial"/>
                <a:cs typeface="Arial"/>
              </a:rPr>
              <a:t>–</a:t>
            </a:r>
            <a:r>
              <a:rPr sz="1800" b="1" spc="-130" dirty="0">
                <a:solidFill>
                  <a:srgbClr val="EB631E"/>
                </a:solidFill>
                <a:latin typeface="Arial"/>
                <a:cs typeface="Arial"/>
              </a:rPr>
              <a:t> </a:t>
            </a:r>
            <a:r>
              <a:rPr sz="1800" b="1" spc="-95" dirty="0">
                <a:solidFill>
                  <a:srgbClr val="EB631E"/>
                </a:solidFill>
                <a:latin typeface="Arial"/>
                <a:cs typeface="Arial"/>
              </a:rPr>
              <a:t>essential</a:t>
            </a:r>
            <a:r>
              <a:rPr sz="1800" b="1" spc="-140" dirty="0">
                <a:solidFill>
                  <a:srgbClr val="EB631E"/>
                </a:solidFill>
                <a:latin typeface="Arial"/>
                <a:cs typeface="Arial"/>
              </a:rPr>
              <a:t> </a:t>
            </a:r>
            <a:r>
              <a:rPr sz="1800" b="1" spc="-30" dirty="0">
                <a:solidFill>
                  <a:srgbClr val="EB631E"/>
                </a:solidFill>
                <a:latin typeface="Arial"/>
                <a:cs typeface="Arial"/>
              </a:rPr>
              <a:t>if</a:t>
            </a:r>
            <a:r>
              <a:rPr sz="1800" b="1" spc="-135" dirty="0">
                <a:solidFill>
                  <a:srgbClr val="EB631E"/>
                </a:solidFill>
                <a:latin typeface="Arial"/>
                <a:cs typeface="Arial"/>
              </a:rPr>
              <a:t> </a:t>
            </a:r>
            <a:r>
              <a:rPr sz="1800" b="1" spc="-90" dirty="0">
                <a:solidFill>
                  <a:srgbClr val="EB631E"/>
                </a:solidFill>
                <a:latin typeface="Arial"/>
                <a:cs typeface="Arial"/>
              </a:rPr>
              <a:t>your</a:t>
            </a:r>
            <a:r>
              <a:rPr sz="1800" b="1" spc="-140" dirty="0">
                <a:solidFill>
                  <a:srgbClr val="EB631E"/>
                </a:solidFill>
                <a:latin typeface="Arial"/>
                <a:cs typeface="Arial"/>
              </a:rPr>
              <a:t> </a:t>
            </a:r>
            <a:r>
              <a:rPr sz="1800" b="1" spc="-80" dirty="0">
                <a:solidFill>
                  <a:srgbClr val="EB631E"/>
                </a:solidFill>
                <a:latin typeface="Arial"/>
                <a:cs typeface="Arial"/>
              </a:rPr>
              <a:t>year</a:t>
            </a:r>
            <a:r>
              <a:rPr sz="1800" b="1" spc="-145" dirty="0">
                <a:solidFill>
                  <a:srgbClr val="EB631E"/>
                </a:solidFill>
                <a:latin typeface="Arial"/>
                <a:cs typeface="Arial"/>
              </a:rPr>
              <a:t> is</a:t>
            </a:r>
            <a:r>
              <a:rPr sz="1800" b="1" spc="-135" dirty="0">
                <a:solidFill>
                  <a:srgbClr val="EB631E"/>
                </a:solidFill>
                <a:latin typeface="Arial"/>
                <a:cs typeface="Arial"/>
              </a:rPr>
              <a:t> </a:t>
            </a:r>
            <a:r>
              <a:rPr sz="1800" b="1" spc="-60" dirty="0">
                <a:solidFill>
                  <a:srgbClr val="EB631E"/>
                </a:solidFill>
                <a:latin typeface="Arial"/>
                <a:cs typeface="Arial"/>
              </a:rPr>
              <a:t>integral</a:t>
            </a:r>
            <a:r>
              <a:rPr sz="1800" b="1" spc="-114" dirty="0">
                <a:solidFill>
                  <a:srgbClr val="EB631E"/>
                </a:solidFill>
                <a:latin typeface="Arial"/>
                <a:cs typeface="Arial"/>
              </a:rPr>
              <a:t> </a:t>
            </a:r>
            <a:r>
              <a:rPr sz="1800" b="1" spc="-155" dirty="0">
                <a:solidFill>
                  <a:srgbClr val="EB631E"/>
                </a:solidFill>
                <a:latin typeface="Arial"/>
                <a:cs typeface="Arial"/>
              </a:rPr>
              <a:t>as</a:t>
            </a:r>
            <a:r>
              <a:rPr sz="1800" b="1" spc="-135" dirty="0">
                <a:solidFill>
                  <a:srgbClr val="EB631E"/>
                </a:solidFill>
                <a:latin typeface="Arial"/>
                <a:cs typeface="Arial"/>
              </a:rPr>
              <a:t> </a:t>
            </a:r>
            <a:r>
              <a:rPr sz="1800" b="1" spc="-100" dirty="0">
                <a:solidFill>
                  <a:srgbClr val="EB631E"/>
                </a:solidFill>
                <a:latin typeface="Arial"/>
                <a:cs typeface="Arial"/>
              </a:rPr>
              <a:t>you</a:t>
            </a:r>
            <a:r>
              <a:rPr sz="1800" b="1" spc="-165" dirty="0">
                <a:solidFill>
                  <a:srgbClr val="EB631E"/>
                </a:solidFill>
                <a:latin typeface="Arial"/>
                <a:cs typeface="Arial"/>
              </a:rPr>
              <a:t> </a:t>
            </a:r>
            <a:r>
              <a:rPr sz="1800" b="1" spc="-90" dirty="0">
                <a:solidFill>
                  <a:srgbClr val="EB631E"/>
                </a:solidFill>
                <a:latin typeface="Arial"/>
                <a:cs typeface="Arial"/>
              </a:rPr>
              <a:t>must</a:t>
            </a:r>
            <a:r>
              <a:rPr sz="1800" b="1" spc="-120" dirty="0">
                <a:solidFill>
                  <a:srgbClr val="EB631E"/>
                </a:solidFill>
                <a:latin typeface="Arial"/>
                <a:cs typeface="Arial"/>
              </a:rPr>
              <a:t> </a:t>
            </a:r>
            <a:r>
              <a:rPr sz="1800" b="1" spc="-95" dirty="0">
                <a:solidFill>
                  <a:srgbClr val="EB631E"/>
                </a:solidFill>
                <a:latin typeface="Arial"/>
                <a:cs typeface="Arial"/>
              </a:rPr>
              <a:t>have</a:t>
            </a:r>
            <a:r>
              <a:rPr sz="1800" b="1" spc="-130" dirty="0">
                <a:solidFill>
                  <a:srgbClr val="EB631E"/>
                </a:solidFill>
                <a:latin typeface="Arial"/>
                <a:cs typeface="Arial"/>
              </a:rPr>
              <a:t> </a:t>
            </a:r>
            <a:r>
              <a:rPr sz="1800" b="1" spc="-60" dirty="0">
                <a:solidFill>
                  <a:srgbClr val="EB631E"/>
                </a:solidFill>
                <a:latin typeface="Arial"/>
                <a:cs typeface="Arial"/>
              </a:rPr>
              <a:t>all</a:t>
            </a:r>
            <a:endParaRPr sz="1800">
              <a:latin typeface="Arial"/>
              <a:cs typeface="Arial"/>
            </a:endParaRPr>
          </a:p>
          <a:p>
            <a:pPr marL="12700">
              <a:lnSpc>
                <a:spcPct val="100000"/>
              </a:lnSpc>
            </a:pPr>
            <a:r>
              <a:rPr sz="1800" b="1" spc="-155" dirty="0">
                <a:solidFill>
                  <a:srgbClr val="EB631E"/>
                </a:solidFill>
                <a:latin typeface="Arial"/>
                <a:cs typeface="Arial"/>
              </a:rPr>
              <a:t>courses </a:t>
            </a:r>
            <a:r>
              <a:rPr sz="1800" b="1" spc="-60" dirty="0">
                <a:solidFill>
                  <a:srgbClr val="EB631E"/>
                </a:solidFill>
                <a:latin typeface="Arial"/>
                <a:cs typeface="Arial"/>
              </a:rPr>
              <a:t>taken </a:t>
            </a:r>
            <a:r>
              <a:rPr sz="1800" b="1" spc="-100" dirty="0">
                <a:solidFill>
                  <a:srgbClr val="EB631E"/>
                </a:solidFill>
                <a:latin typeface="Arial"/>
                <a:cs typeface="Arial"/>
              </a:rPr>
              <a:t>approved </a:t>
            </a:r>
            <a:r>
              <a:rPr sz="1800" b="1" spc="-85" dirty="0">
                <a:solidFill>
                  <a:srgbClr val="EB631E"/>
                </a:solidFill>
                <a:latin typeface="Arial"/>
                <a:cs typeface="Arial"/>
              </a:rPr>
              <a:t>by </a:t>
            </a:r>
            <a:r>
              <a:rPr sz="1800" b="1" spc="-90" dirty="0">
                <a:solidFill>
                  <a:srgbClr val="EB631E"/>
                </a:solidFill>
                <a:latin typeface="Arial"/>
                <a:cs typeface="Arial"/>
              </a:rPr>
              <a:t>your </a:t>
            </a:r>
            <a:r>
              <a:rPr sz="1800" b="1" spc="-110" dirty="0">
                <a:solidFill>
                  <a:srgbClr val="EB631E"/>
                </a:solidFill>
                <a:latin typeface="Arial"/>
                <a:cs typeface="Arial"/>
              </a:rPr>
              <a:t>academic</a:t>
            </a:r>
            <a:r>
              <a:rPr sz="1800" b="1" spc="-345" dirty="0">
                <a:solidFill>
                  <a:srgbClr val="EB631E"/>
                </a:solidFill>
                <a:latin typeface="Arial"/>
                <a:cs typeface="Arial"/>
              </a:rPr>
              <a:t> </a:t>
            </a:r>
            <a:r>
              <a:rPr sz="1800" b="1" spc="-50" dirty="0">
                <a:solidFill>
                  <a:srgbClr val="EB631E"/>
                </a:solidFill>
                <a:latin typeface="Arial"/>
                <a:cs typeface="Arial"/>
              </a:rPr>
              <a:t>department.</a:t>
            </a:r>
            <a:endParaRPr sz="1800">
              <a:latin typeface="Arial"/>
              <a:cs typeface="Arial"/>
            </a:endParaRPr>
          </a:p>
          <a:p>
            <a:pPr>
              <a:lnSpc>
                <a:spcPct val="100000"/>
              </a:lnSpc>
            </a:pPr>
            <a:endParaRPr sz="1800">
              <a:latin typeface="Times New Roman"/>
              <a:cs typeface="Times New Roman"/>
            </a:endParaRPr>
          </a:p>
          <a:p>
            <a:pPr>
              <a:lnSpc>
                <a:spcPct val="100000"/>
              </a:lnSpc>
              <a:spcBef>
                <a:spcPts val="10"/>
              </a:spcBef>
            </a:pPr>
            <a:endParaRPr sz="1950">
              <a:latin typeface="Times New Roman"/>
              <a:cs typeface="Times New Roman"/>
            </a:endParaRPr>
          </a:p>
          <a:p>
            <a:pPr marL="12700" marR="5080">
              <a:lnSpc>
                <a:spcPct val="100000"/>
              </a:lnSpc>
            </a:pPr>
            <a:r>
              <a:rPr sz="1800" b="1" spc="-125" dirty="0">
                <a:solidFill>
                  <a:srgbClr val="EB631E"/>
                </a:solidFill>
                <a:latin typeface="Arial"/>
                <a:cs typeface="Arial"/>
              </a:rPr>
              <a:t>Keep </a:t>
            </a:r>
            <a:r>
              <a:rPr sz="1800" b="1" spc="-75" dirty="0">
                <a:solidFill>
                  <a:srgbClr val="EB631E"/>
                </a:solidFill>
                <a:latin typeface="Arial"/>
                <a:cs typeface="Arial"/>
              </a:rPr>
              <a:t>in </a:t>
            </a:r>
            <a:r>
              <a:rPr sz="1800" b="1" spc="-90" dirty="0">
                <a:solidFill>
                  <a:srgbClr val="EB631E"/>
                </a:solidFill>
                <a:latin typeface="Arial"/>
                <a:cs typeface="Arial"/>
              </a:rPr>
              <a:t>touch </a:t>
            </a:r>
            <a:r>
              <a:rPr sz="1800" b="1" spc="-35" dirty="0">
                <a:solidFill>
                  <a:srgbClr val="EB631E"/>
                </a:solidFill>
                <a:latin typeface="Arial"/>
                <a:cs typeface="Arial"/>
              </a:rPr>
              <a:t>with </a:t>
            </a:r>
            <a:r>
              <a:rPr sz="1800" b="1" spc="-140" dirty="0">
                <a:solidFill>
                  <a:srgbClr val="EB631E"/>
                </a:solidFill>
                <a:latin typeface="Arial"/>
                <a:cs typeface="Arial"/>
              </a:rPr>
              <a:t>CeDAS</a:t>
            </a:r>
            <a:r>
              <a:rPr sz="1800" b="1" spc="-145" dirty="0">
                <a:solidFill>
                  <a:srgbClr val="EB631E"/>
                </a:solidFill>
                <a:latin typeface="Arial"/>
                <a:cs typeface="Arial"/>
              </a:rPr>
              <a:t> </a:t>
            </a:r>
            <a:r>
              <a:rPr sz="1800" b="1" spc="-5" dirty="0">
                <a:solidFill>
                  <a:srgbClr val="EB631E"/>
                </a:solidFill>
                <a:latin typeface="Arial"/>
                <a:cs typeface="Arial"/>
              </a:rPr>
              <a:t>- </a:t>
            </a:r>
            <a:r>
              <a:rPr sz="1800" b="1" spc="-55" dirty="0">
                <a:solidFill>
                  <a:srgbClr val="EB631E"/>
                </a:solidFill>
                <a:latin typeface="Arial"/>
                <a:cs typeface="Arial"/>
              </a:rPr>
              <a:t>department </a:t>
            </a:r>
            <a:r>
              <a:rPr sz="1800" b="1" spc="-95" dirty="0">
                <a:solidFill>
                  <a:srgbClr val="EB631E"/>
                </a:solidFill>
                <a:latin typeface="Arial"/>
                <a:cs typeface="Arial"/>
              </a:rPr>
              <a:t>carrying </a:t>
            </a:r>
            <a:r>
              <a:rPr sz="1800" b="1" spc="-45" dirty="0">
                <a:solidFill>
                  <a:srgbClr val="EB631E"/>
                </a:solidFill>
                <a:latin typeface="Arial"/>
                <a:cs typeface="Arial"/>
              </a:rPr>
              <a:t>out </a:t>
            </a:r>
            <a:r>
              <a:rPr sz="1800" b="1" spc="-120" dirty="0">
                <a:solidFill>
                  <a:srgbClr val="EB631E"/>
                </a:solidFill>
                <a:latin typeface="Arial"/>
                <a:cs typeface="Arial"/>
              </a:rPr>
              <a:t>some research </a:t>
            </a:r>
            <a:r>
              <a:rPr sz="1800" b="1" spc="-100" dirty="0">
                <a:solidFill>
                  <a:srgbClr val="EB631E"/>
                </a:solidFill>
                <a:latin typeface="Arial"/>
                <a:cs typeface="Arial"/>
              </a:rPr>
              <a:t>on </a:t>
            </a:r>
            <a:r>
              <a:rPr sz="1800" b="1" spc="-80" dirty="0">
                <a:solidFill>
                  <a:srgbClr val="EB631E"/>
                </a:solidFill>
                <a:latin typeface="Arial"/>
                <a:cs typeface="Arial"/>
              </a:rPr>
              <a:t>how </a:t>
            </a:r>
            <a:r>
              <a:rPr sz="1800" b="1" spc="-50" dirty="0">
                <a:solidFill>
                  <a:srgbClr val="EB631E"/>
                </a:solidFill>
                <a:latin typeface="Arial"/>
                <a:cs typeface="Arial"/>
              </a:rPr>
              <a:t>far </a:t>
            </a:r>
            <a:r>
              <a:rPr sz="1800" b="1" spc="-75" dirty="0">
                <a:solidFill>
                  <a:srgbClr val="EB631E"/>
                </a:solidFill>
                <a:latin typeface="Arial"/>
                <a:cs typeface="Arial"/>
              </a:rPr>
              <a:t>a </a:t>
            </a:r>
            <a:r>
              <a:rPr sz="1800" b="1" spc="-80" dirty="0">
                <a:solidFill>
                  <a:srgbClr val="EB631E"/>
                </a:solidFill>
                <a:latin typeface="Arial"/>
                <a:cs typeface="Arial"/>
              </a:rPr>
              <a:t>year  </a:t>
            </a:r>
            <a:r>
              <a:rPr sz="1800" b="1" spc="-85" dirty="0">
                <a:solidFill>
                  <a:srgbClr val="EB631E"/>
                </a:solidFill>
                <a:latin typeface="Arial"/>
                <a:cs typeface="Arial"/>
              </a:rPr>
              <a:t>abroad </a:t>
            </a:r>
            <a:r>
              <a:rPr sz="1800" b="1" spc="-120" dirty="0">
                <a:solidFill>
                  <a:srgbClr val="EB631E"/>
                </a:solidFill>
                <a:latin typeface="Arial"/>
                <a:cs typeface="Arial"/>
              </a:rPr>
              <a:t>helps </a:t>
            </a:r>
            <a:r>
              <a:rPr sz="1800" b="1" spc="-90" dirty="0">
                <a:solidFill>
                  <a:srgbClr val="EB631E"/>
                </a:solidFill>
                <a:latin typeface="Arial"/>
                <a:cs typeface="Arial"/>
              </a:rPr>
              <a:t>students </a:t>
            </a:r>
            <a:r>
              <a:rPr sz="1800" b="1" spc="-15" dirty="0">
                <a:solidFill>
                  <a:srgbClr val="EB631E"/>
                </a:solidFill>
                <a:latin typeface="Arial"/>
                <a:cs typeface="Arial"/>
              </a:rPr>
              <a:t>to </a:t>
            </a:r>
            <a:r>
              <a:rPr sz="1800" b="1" spc="-95" dirty="0">
                <a:solidFill>
                  <a:srgbClr val="EB631E"/>
                </a:solidFill>
                <a:latin typeface="Arial"/>
                <a:cs typeface="Arial"/>
              </a:rPr>
              <a:t>develop </a:t>
            </a:r>
            <a:r>
              <a:rPr sz="1800" b="1" spc="-65" dirty="0">
                <a:solidFill>
                  <a:srgbClr val="EB631E"/>
                </a:solidFill>
                <a:latin typeface="Arial"/>
                <a:cs typeface="Arial"/>
              </a:rPr>
              <a:t>intercultural</a:t>
            </a:r>
            <a:r>
              <a:rPr sz="1800" b="1" spc="-390" dirty="0">
                <a:solidFill>
                  <a:srgbClr val="EB631E"/>
                </a:solidFill>
                <a:latin typeface="Arial"/>
                <a:cs typeface="Arial"/>
              </a:rPr>
              <a:t> </a:t>
            </a:r>
            <a:r>
              <a:rPr sz="1800" b="1" spc="-95" dirty="0">
                <a:solidFill>
                  <a:srgbClr val="EB631E"/>
                </a:solidFill>
                <a:latin typeface="Arial"/>
                <a:cs typeface="Arial"/>
              </a:rPr>
              <a:t>skills.</a:t>
            </a:r>
            <a:endParaRPr sz="1800">
              <a:latin typeface="Arial"/>
              <a:cs typeface="Arial"/>
            </a:endParaRPr>
          </a:p>
        </p:txBody>
      </p:sp>
      <p:sp>
        <p:nvSpPr>
          <p:cNvPr id="4" name="object 4"/>
          <p:cNvSpPr txBox="1"/>
          <p:nvPr/>
        </p:nvSpPr>
        <p:spPr>
          <a:xfrm>
            <a:off x="457911" y="4728464"/>
            <a:ext cx="3258820" cy="299720"/>
          </a:xfrm>
          <a:prstGeom prst="rect">
            <a:avLst/>
          </a:prstGeom>
        </p:spPr>
        <p:txBody>
          <a:bodyPr vert="horz" wrap="square" lIns="0" tIns="12700" rIns="0" bIns="0" rtlCol="0">
            <a:spAutoFit/>
          </a:bodyPr>
          <a:lstStyle/>
          <a:p>
            <a:pPr marL="12700">
              <a:lnSpc>
                <a:spcPct val="100000"/>
              </a:lnSpc>
              <a:spcBef>
                <a:spcPts val="100"/>
              </a:spcBef>
            </a:pPr>
            <a:r>
              <a:rPr sz="1800" spc="-40" dirty="0">
                <a:solidFill>
                  <a:srgbClr val="E36C09"/>
                </a:solidFill>
                <a:latin typeface="Arial"/>
                <a:cs typeface="Arial"/>
              </a:rPr>
              <a:t>What</a:t>
            </a:r>
            <a:r>
              <a:rPr sz="1800" spc="-155" dirty="0">
                <a:solidFill>
                  <a:srgbClr val="E36C09"/>
                </a:solidFill>
                <a:latin typeface="Arial"/>
                <a:cs typeface="Arial"/>
              </a:rPr>
              <a:t> </a:t>
            </a:r>
            <a:r>
              <a:rPr sz="1800" spc="-85" dirty="0">
                <a:solidFill>
                  <a:srgbClr val="E36C09"/>
                </a:solidFill>
                <a:latin typeface="Arial"/>
                <a:cs typeface="Arial"/>
              </a:rPr>
              <a:t>happens</a:t>
            </a:r>
            <a:r>
              <a:rPr sz="1800" spc="-160" dirty="0">
                <a:solidFill>
                  <a:srgbClr val="E36C09"/>
                </a:solidFill>
                <a:latin typeface="Arial"/>
                <a:cs typeface="Arial"/>
              </a:rPr>
              <a:t> </a:t>
            </a:r>
            <a:r>
              <a:rPr sz="1800" spc="-20" dirty="0">
                <a:solidFill>
                  <a:srgbClr val="E36C09"/>
                </a:solidFill>
                <a:latin typeface="Arial"/>
                <a:cs typeface="Arial"/>
              </a:rPr>
              <a:t>whilst</a:t>
            </a:r>
            <a:r>
              <a:rPr sz="1800" spc="-110" dirty="0">
                <a:solidFill>
                  <a:srgbClr val="E36C09"/>
                </a:solidFill>
                <a:latin typeface="Arial"/>
                <a:cs typeface="Arial"/>
              </a:rPr>
              <a:t> </a:t>
            </a:r>
            <a:r>
              <a:rPr sz="1800" spc="-60" dirty="0">
                <a:solidFill>
                  <a:srgbClr val="E36C09"/>
                </a:solidFill>
                <a:latin typeface="Arial"/>
                <a:cs typeface="Arial"/>
              </a:rPr>
              <a:t>I</a:t>
            </a:r>
            <a:r>
              <a:rPr sz="1800" spc="-170" dirty="0">
                <a:solidFill>
                  <a:srgbClr val="E36C09"/>
                </a:solidFill>
                <a:latin typeface="Arial"/>
                <a:cs typeface="Arial"/>
              </a:rPr>
              <a:t> </a:t>
            </a:r>
            <a:r>
              <a:rPr sz="1800" spc="-65" dirty="0">
                <a:solidFill>
                  <a:srgbClr val="E36C09"/>
                </a:solidFill>
                <a:latin typeface="Arial"/>
                <a:cs typeface="Arial"/>
              </a:rPr>
              <a:t>am</a:t>
            </a:r>
            <a:r>
              <a:rPr sz="1800" spc="-150" dirty="0">
                <a:solidFill>
                  <a:srgbClr val="E36C09"/>
                </a:solidFill>
                <a:latin typeface="Arial"/>
                <a:cs typeface="Arial"/>
              </a:rPr>
              <a:t> </a:t>
            </a:r>
            <a:r>
              <a:rPr sz="1800" spc="-85" dirty="0">
                <a:solidFill>
                  <a:srgbClr val="E36C09"/>
                </a:solidFill>
                <a:latin typeface="Arial"/>
                <a:cs typeface="Arial"/>
              </a:rPr>
              <a:t>abroad?</a:t>
            </a:r>
            <a:endParaRPr sz="1800">
              <a:latin typeface="Aria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382600"/>
            <a:ext cx="8320405" cy="3066865"/>
          </a:xfrm>
          <a:prstGeom prst="rect">
            <a:avLst/>
          </a:prstGeom>
        </p:spPr>
        <p:txBody>
          <a:bodyPr vert="horz" wrap="square" lIns="0" tIns="12065" rIns="0" bIns="0" rtlCol="0">
            <a:spAutoFit/>
          </a:bodyPr>
          <a:lstStyle/>
          <a:p>
            <a:pPr marL="12700">
              <a:lnSpc>
                <a:spcPct val="100000"/>
              </a:lnSpc>
              <a:spcBef>
                <a:spcPts val="95"/>
              </a:spcBef>
            </a:pPr>
            <a:r>
              <a:rPr sz="1400" b="1" spc="-40" dirty="0">
                <a:solidFill>
                  <a:srgbClr val="EB631E"/>
                </a:solidFill>
                <a:latin typeface="Arial"/>
                <a:cs typeface="Arial"/>
              </a:rPr>
              <a:t>What</a:t>
            </a:r>
            <a:r>
              <a:rPr sz="1400" b="1" spc="-75" dirty="0">
                <a:solidFill>
                  <a:srgbClr val="EB631E"/>
                </a:solidFill>
                <a:latin typeface="Arial"/>
                <a:cs typeface="Arial"/>
              </a:rPr>
              <a:t> </a:t>
            </a:r>
            <a:r>
              <a:rPr sz="1400" b="1" spc="-95" dirty="0">
                <a:solidFill>
                  <a:srgbClr val="EB631E"/>
                </a:solidFill>
                <a:latin typeface="Arial"/>
                <a:cs typeface="Arial"/>
              </a:rPr>
              <a:t>makes</a:t>
            </a:r>
            <a:r>
              <a:rPr sz="1400" b="1" spc="-90" dirty="0">
                <a:solidFill>
                  <a:srgbClr val="EB631E"/>
                </a:solidFill>
                <a:latin typeface="Arial"/>
                <a:cs typeface="Arial"/>
              </a:rPr>
              <a:t> </a:t>
            </a:r>
            <a:r>
              <a:rPr sz="1400" b="1" spc="-65" dirty="0">
                <a:solidFill>
                  <a:srgbClr val="EB631E"/>
                </a:solidFill>
                <a:latin typeface="Arial"/>
                <a:cs typeface="Arial"/>
              </a:rPr>
              <a:t>a</a:t>
            </a:r>
            <a:r>
              <a:rPr sz="1400" b="1" spc="-95" dirty="0">
                <a:solidFill>
                  <a:srgbClr val="EB631E"/>
                </a:solidFill>
                <a:latin typeface="Arial"/>
                <a:cs typeface="Arial"/>
              </a:rPr>
              <a:t> </a:t>
            </a:r>
            <a:r>
              <a:rPr sz="1400" b="1" spc="-90" dirty="0">
                <a:solidFill>
                  <a:srgbClr val="EB631E"/>
                </a:solidFill>
                <a:latin typeface="Arial"/>
                <a:cs typeface="Arial"/>
              </a:rPr>
              <a:t>good</a:t>
            </a:r>
            <a:r>
              <a:rPr sz="1400" b="1" spc="-85" dirty="0">
                <a:solidFill>
                  <a:srgbClr val="EB631E"/>
                </a:solidFill>
                <a:latin typeface="Arial"/>
                <a:cs typeface="Arial"/>
              </a:rPr>
              <a:t> </a:t>
            </a:r>
            <a:r>
              <a:rPr sz="1400" b="1" spc="-80" dirty="0">
                <a:solidFill>
                  <a:srgbClr val="EB631E"/>
                </a:solidFill>
                <a:latin typeface="Arial"/>
                <a:cs typeface="Arial"/>
              </a:rPr>
              <a:t>application?</a:t>
            </a:r>
            <a:r>
              <a:rPr sz="1400" b="1" spc="-35" dirty="0">
                <a:solidFill>
                  <a:srgbClr val="EB631E"/>
                </a:solidFill>
                <a:latin typeface="Arial"/>
                <a:cs typeface="Arial"/>
              </a:rPr>
              <a:t> </a:t>
            </a:r>
            <a:r>
              <a:rPr sz="1400" b="1" spc="-45" dirty="0">
                <a:solidFill>
                  <a:srgbClr val="D4891F"/>
                </a:solidFill>
                <a:latin typeface="Arial"/>
                <a:cs typeface="Arial"/>
              </a:rPr>
              <a:t>Detailed</a:t>
            </a:r>
            <a:r>
              <a:rPr sz="1400" b="1" spc="-110" dirty="0">
                <a:solidFill>
                  <a:srgbClr val="D4891F"/>
                </a:solidFill>
                <a:latin typeface="Arial"/>
                <a:cs typeface="Arial"/>
              </a:rPr>
              <a:t> </a:t>
            </a:r>
            <a:r>
              <a:rPr sz="1400" b="1" spc="-85" dirty="0">
                <a:solidFill>
                  <a:srgbClr val="D4891F"/>
                </a:solidFill>
                <a:latin typeface="Arial"/>
                <a:cs typeface="Arial"/>
              </a:rPr>
              <a:t>personal </a:t>
            </a:r>
            <a:r>
              <a:rPr sz="1400" b="1" spc="-45" dirty="0">
                <a:solidFill>
                  <a:srgbClr val="D4891F"/>
                </a:solidFill>
                <a:latin typeface="Arial"/>
                <a:cs typeface="Arial"/>
              </a:rPr>
              <a:t>statement</a:t>
            </a:r>
            <a:r>
              <a:rPr sz="1400" b="1" spc="-100" dirty="0">
                <a:solidFill>
                  <a:srgbClr val="D4891F"/>
                </a:solidFill>
                <a:latin typeface="Arial"/>
                <a:cs typeface="Arial"/>
              </a:rPr>
              <a:t> </a:t>
            </a:r>
            <a:r>
              <a:rPr sz="1400" b="1" spc="-35" dirty="0">
                <a:solidFill>
                  <a:srgbClr val="D4891F"/>
                </a:solidFill>
                <a:latin typeface="Arial"/>
                <a:cs typeface="Arial"/>
              </a:rPr>
              <a:t>with</a:t>
            </a:r>
            <a:r>
              <a:rPr sz="1400" b="1" spc="-60" dirty="0">
                <a:solidFill>
                  <a:srgbClr val="D4891F"/>
                </a:solidFill>
                <a:latin typeface="Arial"/>
                <a:cs typeface="Arial"/>
              </a:rPr>
              <a:t> </a:t>
            </a:r>
            <a:r>
              <a:rPr sz="1400" b="1" spc="-65" dirty="0">
                <a:solidFill>
                  <a:srgbClr val="D4891F"/>
                </a:solidFill>
                <a:latin typeface="Arial"/>
                <a:cs typeface="Arial"/>
              </a:rPr>
              <a:t>a</a:t>
            </a:r>
            <a:r>
              <a:rPr sz="1400" b="1" spc="-100" dirty="0">
                <a:solidFill>
                  <a:srgbClr val="D4891F"/>
                </a:solidFill>
                <a:latin typeface="Arial"/>
                <a:cs typeface="Arial"/>
              </a:rPr>
              <a:t> </a:t>
            </a:r>
            <a:r>
              <a:rPr sz="1400" b="1" spc="-75" dirty="0">
                <a:solidFill>
                  <a:srgbClr val="D4891F"/>
                </a:solidFill>
                <a:latin typeface="Arial"/>
                <a:cs typeface="Arial"/>
              </a:rPr>
              <a:t>range</a:t>
            </a:r>
            <a:r>
              <a:rPr sz="1400" b="1" spc="-70" dirty="0">
                <a:solidFill>
                  <a:srgbClr val="D4891F"/>
                </a:solidFill>
                <a:latin typeface="Arial"/>
                <a:cs typeface="Arial"/>
              </a:rPr>
              <a:t> </a:t>
            </a:r>
            <a:r>
              <a:rPr sz="1400" b="1" spc="-50" dirty="0">
                <a:solidFill>
                  <a:srgbClr val="D4891F"/>
                </a:solidFill>
                <a:latin typeface="Arial"/>
                <a:cs typeface="Arial"/>
              </a:rPr>
              <a:t>of</a:t>
            </a:r>
            <a:r>
              <a:rPr sz="1400" b="1" spc="-100" dirty="0">
                <a:solidFill>
                  <a:srgbClr val="D4891F"/>
                </a:solidFill>
                <a:latin typeface="Arial"/>
                <a:cs typeface="Arial"/>
              </a:rPr>
              <a:t> </a:t>
            </a:r>
            <a:r>
              <a:rPr sz="1400" b="1" spc="-110" dirty="0">
                <a:solidFill>
                  <a:srgbClr val="D4891F"/>
                </a:solidFill>
                <a:latin typeface="Arial"/>
                <a:cs typeface="Arial"/>
              </a:rPr>
              <a:t>reasons</a:t>
            </a:r>
            <a:r>
              <a:rPr sz="1400" b="1" spc="-85" dirty="0">
                <a:solidFill>
                  <a:srgbClr val="D4891F"/>
                </a:solidFill>
                <a:latin typeface="Arial"/>
                <a:cs typeface="Arial"/>
              </a:rPr>
              <a:t> </a:t>
            </a:r>
            <a:r>
              <a:rPr sz="1400" b="1" spc="-55" dirty="0">
                <a:solidFill>
                  <a:srgbClr val="D4891F"/>
                </a:solidFill>
                <a:latin typeface="Arial"/>
                <a:cs typeface="Arial"/>
              </a:rPr>
              <a:t>for</a:t>
            </a:r>
            <a:r>
              <a:rPr sz="1400" b="1" spc="-85" dirty="0">
                <a:solidFill>
                  <a:srgbClr val="D4891F"/>
                </a:solidFill>
                <a:latin typeface="Arial"/>
                <a:cs typeface="Arial"/>
              </a:rPr>
              <a:t> </a:t>
            </a:r>
            <a:r>
              <a:rPr sz="1400" b="1" spc="-55" dirty="0">
                <a:solidFill>
                  <a:srgbClr val="D4891F"/>
                </a:solidFill>
                <a:latin typeface="Arial"/>
                <a:cs typeface="Arial"/>
              </a:rPr>
              <a:t>wanting</a:t>
            </a:r>
            <a:r>
              <a:rPr sz="1400" b="1" spc="-45" dirty="0">
                <a:solidFill>
                  <a:srgbClr val="D4891F"/>
                </a:solidFill>
                <a:latin typeface="Arial"/>
                <a:cs typeface="Arial"/>
              </a:rPr>
              <a:t> </a:t>
            </a:r>
            <a:r>
              <a:rPr sz="1400" b="1" spc="-15" dirty="0">
                <a:solidFill>
                  <a:srgbClr val="D4891F"/>
                </a:solidFill>
                <a:latin typeface="Arial"/>
                <a:cs typeface="Arial"/>
              </a:rPr>
              <a:t>to</a:t>
            </a:r>
            <a:r>
              <a:rPr sz="1400" b="1" spc="-105" dirty="0">
                <a:solidFill>
                  <a:srgbClr val="D4891F"/>
                </a:solidFill>
                <a:latin typeface="Arial"/>
                <a:cs typeface="Arial"/>
              </a:rPr>
              <a:t> </a:t>
            </a:r>
            <a:r>
              <a:rPr sz="1400" b="1" spc="-70" dirty="0">
                <a:solidFill>
                  <a:srgbClr val="D4891F"/>
                </a:solidFill>
                <a:latin typeface="Arial"/>
                <a:cs typeface="Arial"/>
              </a:rPr>
              <a:t>apply</a:t>
            </a:r>
            <a:r>
              <a:rPr sz="1400" b="1" spc="-65" dirty="0">
                <a:solidFill>
                  <a:srgbClr val="D4891F"/>
                </a:solidFill>
                <a:latin typeface="Arial"/>
                <a:cs typeface="Arial"/>
              </a:rPr>
              <a:t> </a:t>
            </a:r>
            <a:r>
              <a:rPr sz="1400" b="1" spc="-20" dirty="0">
                <a:solidFill>
                  <a:srgbClr val="D4891F"/>
                </a:solidFill>
                <a:latin typeface="Arial"/>
                <a:cs typeface="Arial"/>
              </a:rPr>
              <a:t>to</a:t>
            </a:r>
            <a:endParaRPr sz="1400" dirty="0">
              <a:latin typeface="Arial"/>
              <a:cs typeface="Arial"/>
            </a:endParaRPr>
          </a:p>
          <a:p>
            <a:pPr marL="12700">
              <a:lnSpc>
                <a:spcPct val="100000"/>
              </a:lnSpc>
            </a:pPr>
            <a:r>
              <a:rPr sz="1400" b="1" spc="-75" dirty="0">
                <a:solidFill>
                  <a:srgbClr val="D4891F"/>
                </a:solidFill>
                <a:latin typeface="Arial"/>
                <a:cs typeface="Arial"/>
              </a:rPr>
              <a:t>study </a:t>
            </a:r>
            <a:r>
              <a:rPr sz="1400" b="1" spc="-60" dirty="0">
                <a:solidFill>
                  <a:srgbClr val="D4891F"/>
                </a:solidFill>
                <a:latin typeface="Arial"/>
                <a:cs typeface="Arial"/>
              </a:rPr>
              <a:t>abroad, </a:t>
            </a:r>
            <a:r>
              <a:rPr sz="1400" b="1" spc="-80" dirty="0">
                <a:solidFill>
                  <a:srgbClr val="D4891F"/>
                </a:solidFill>
                <a:latin typeface="Arial"/>
                <a:cs typeface="Arial"/>
              </a:rPr>
              <a:t>strong </a:t>
            </a:r>
            <a:r>
              <a:rPr sz="1400" b="1" spc="-95" dirty="0">
                <a:solidFill>
                  <a:srgbClr val="D4891F"/>
                </a:solidFill>
                <a:latin typeface="Arial"/>
                <a:cs typeface="Arial"/>
              </a:rPr>
              <a:t>academic </a:t>
            </a:r>
            <a:r>
              <a:rPr sz="1400" b="1" spc="-80" dirty="0">
                <a:solidFill>
                  <a:srgbClr val="D4891F"/>
                </a:solidFill>
                <a:latin typeface="Arial"/>
                <a:cs typeface="Arial"/>
              </a:rPr>
              <a:t>background, </a:t>
            </a:r>
            <a:r>
              <a:rPr sz="1400" b="1" spc="-90" dirty="0">
                <a:solidFill>
                  <a:srgbClr val="D4891F"/>
                </a:solidFill>
                <a:latin typeface="Arial"/>
                <a:cs typeface="Arial"/>
              </a:rPr>
              <a:t>evidence </a:t>
            </a:r>
            <a:r>
              <a:rPr sz="1400" b="1" spc="-50" dirty="0">
                <a:solidFill>
                  <a:srgbClr val="D4891F"/>
                </a:solidFill>
                <a:latin typeface="Arial"/>
                <a:cs typeface="Arial"/>
              </a:rPr>
              <a:t>of </a:t>
            </a:r>
            <a:r>
              <a:rPr sz="1400" b="1" spc="-80" dirty="0">
                <a:solidFill>
                  <a:srgbClr val="D4891F"/>
                </a:solidFill>
                <a:latin typeface="Arial"/>
                <a:cs typeface="Arial"/>
              </a:rPr>
              <a:t>research, </a:t>
            </a:r>
            <a:r>
              <a:rPr sz="1400" b="1" spc="-70" dirty="0">
                <a:solidFill>
                  <a:srgbClr val="D4891F"/>
                </a:solidFill>
                <a:latin typeface="Arial"/>
                <a:cs typeface="Arial"/>
              </a:rPr>
              <a:t>suitable </a:t>
            </a:r>
            <a:r>
              <a:rPr sz="1400" b="1" spc="-75" dirty="0">
                <a:solidFill>
                  <a:srgbClr val="D4891F"/>
                </a:solidFill>
                <a:latin typeface="Arial"/>
                <a:cs typeface="Arial"/>
              </a:rPr>
              <a:t>study</a:t>
            </a:r>
            <a:r>
              <a:rPr sz="1400" b="1" spc="-260" dirty="0">
                <a:solidFill>
                  <a:srgbClr val="D4891F"/>
                </a:solidFill>
                <a:latin typeface="Arial"/>
                <a:cs typeface="Arial"/>
              </a:rPr>
              <a:t> </a:t>
            </a:r>
            <a:r>
              <a:rPr sz="1400" b="1" spc="-50" dirty="0">
                <a:solidFill>
                  <a:srgbClr val="D4891F"/>
                </a:solidFill>
                <a:latin typeface="Arial"/>
                <a:cs typeface="Arial"/>
              </a:rPr>
              <a:t>plan.</a:t>
            </a:r>
            <a:endParaRPr sz="1400" dirty="0">
              <a:latin typeface="Arial"/>
              <a:cs typeface="Arial"/>
            </a:endParaRPr>
          </a:p>
          <a:p>
            <a:pPr>
              <a:lnSpc>
                <a:spcPct val="100000"/>
              </a:lnSpc>
              <a:spcBef>
                <a:spcPts val="15"/>
              </a:spcBef>
            </a:pPr>
            <a:endParaRPr sz="1450" dirty="0">
              <a:latin typeface="Times New Roman"/>
              <a:cs typeface="Times New Roman"/>
            </a:endParaRPr>
          </a:p>
          <a:p>
            <a:pPr marL="12700">
              <a:lnSpc>
                <a:spcPct val="100000"/>
              </a:lnSpc>
            </a:pPr>
            <a:r>
              <a:rPr sz="1400" b="1" spc="-40" dirty="0">
                <a:solidFill>
                  <a:srgbClr val="EB631E"/>
                </a:solidFill>
                <a:latin typeface="Arial"/>
                <a:cs typeface="Arial"/>
              </a:rPr>
              <a:t>What</a:t>
            </a:r>
            <a:r>
              <a:rPr sz="1400" b="1" spc="-80" dirty="0">
                <a:solidFill>
                  <a:srgbClr val="EB631E"/>
                </a:solidFill>
                <a:latin typeface="Arial"/>
                <a:cs typeface="Arial"/>
              </a:rPr>
              <a:t> </a:t>
            </a:r>
            <a:r>
              <a:rPr sz="1400" b="1" spc="-120" dirty="0">
                <a:solidFill>
                  <a:srgbClr val="EB631E"/>
                </a:solidFill>
                <a:latin typeface="Arial"/>
                <a:cs typeface="Arial"/>
              </a:rPr>
              <a:t>courses </a:t>
            </a:r>
            <a:r>
              <a:rPr sz="1400" b="1" spc="-50" dirty="0">
                <a:solidFill>
                  <a:srgbClr val="EB631E"/>
                </a:solidFill>
                <a:latin typeface="Arial"/>
                <a:cs typeface="Arial"/>
              </a:rPr>
              <a:t>will</a:t>
            </a:r>
            <a:r>
              <a:rPr sz="1400" b="1" spc="-100" dirty="0">
                <a:solidFill>
                  <a:srgbClr val="EB631E"/>
                </a:solidFill>
                <a:latin typeface="Arial"/>
                <a:cs typeface="Arial"/>
              </a:rPr>
              <a:t> </a:t>
            </a:r>
            <a:r>
              <a:rPr sz="1400" b="1" spc="-5" dirty="0">
                <a:solidFill>
                  <a:srgbClr val="EB631E"/>
                </a:solidFill>
                <a:latin typeface="Arial"/>
                <a:cs typeface="Arial"/>
              </a:rPr>
              <a:t>I</a:t>
            </a:r>
            <a:r>
              <a:rPr sz="1400" b="1" spc="-105" dirty="0">
                <a:solidFill>
                  <a:srgbClr val="EB631E"/>
                </a:solidFill>
                <a:latin typeface="Arial"/>
                <a:cs typeface="Arial"/>
              </a:rPr>
              <a:t> study?</a:t>
            </a:r>
            <a:r>
              <a:rPr sz="1400" b="1" spc="-80" dirty="0">
                <a:solidFill>
                  <a:srgbClr val="EB631E"/>
                </a:solidFill>
                <a:latin typeface="Arial"/>
                <a:cs typeface="Arial"/>
              </a:rPr>
              <a:t> </a:t>
            </a:r>
            <a:r>
              <a:rPr sz="1400" b="1" spc="-45" dirty="0">
                <a:solidFill>
                  <a:srgbClr val="D4891F"/>
                </a:solidFill>
                <a:latin typeface="Arial"/>
                <a:cs typeface="Arial"/>
              </a:rPr>
              <a:t>Integral</a:t>
            </a:r>
            <a:r>
              <a:rPr sz="1400" b="1" spc="-95" dirty="0">
                <a:solidFill>
                  <a:srgbClr val="D4891F"/>
                </a:solidFill>
                <a:latin typeface="Arial"/>
                <a:cs typeface="Arial"/>
              </a:rPr>
              <a:t> </a:t>
            </a:r>
            <a:r>
              <a:rPr sz="1400" b="1" spc="-60" dirty="0">
                <a:solidFill>
                  <a:srgbClr val="D4891F"/>
                </a:solidFill>
                <a:latin typeface="Arial"/>
                <a:cs typeface="Arial"/>
              </a:rPr>
              <a:t>year</a:t>
            </a:r>
            <a:r>
              <a:rPr sz="1400" b="1" spc="-110" dirty="0">
                <a:solidFill>
                  <a:srgbClr val="D4891F"/>
                </a:solidFill>
                <a:latin typeface="Arial"/>
                <a:cs typeface="Arial"/>
              </a:rPr>
              <a:t> </a:t>
            </a:r>
            <a:r>
              <a:rPr sz="1400" b="1" spc="-75" dirty="0">
                <a:solidFill>
                  <a:srgbClr val="D4891F"/>
                </a:solidFill>
                <a:latin typeface="Arial"/>
                <a:cs typeface="Arial"/>
              </a:rPr>
              <a:t>students</a:t>
            </a:r>
            <a:r>
              <a:rPr sz="1400" b="1" spc="-120" dirty="0">
                <a:solidFill>
                  <a:srgbClr val="D4891F"/>
                </a:solidFill>
                <a:latin typeface="Arial"/>
                <a:cs typeface="Arial"/>
              </a:rPr>
              <a:t> </a:t>
            </a:r>
            <a:r>
              <a:rPr sz="1400" b="1" spc="-75" dirty="0" smtClean="0">
                <a:solidFill>
                  <a:srgbClr val="D4891F"/>
                </a:solidFill>
                <a:latin typeface="Arial"/>
                <a:cs typeface="Arial"/>
              </a:rPr>
              <a:t>study</a:t>
            </a:r>
            <a:r>
              <a:rPr lang="en-GB" sz="1400" b="1" spc="-100" dirty="0" smtClean="0">
                <a:solidFill>
                  <a:srgbClr val="D4891F"/>
                </a:solidFill>
                <a:latin typeface="Arial"/>
                <a:cs typeface="Arial"/>
              </a:rPr>
              <a:t>course approved by their RHUL department.</a:t>
            </a:r>
            <a:endParaRPr sz="1400" dirty="0">
              <a:latin typeface="Arial"/>
              <a:cs typeface="Arial"/>
            </a:endParaRPr>
          </a:p>
          <a:p>
            <a:pPr marL="12700">
              <a:lnSpc>
                <a:spcPct val="100000"/>
              </a:lnSpc>
            </a:pPr>
            <a:r>
              <a:rPr sz="1400" b="1" spc="-60" dirty="0">
                <a:solidFill>
                  <a:srgbClr val="D4891F"/>
                </a:solidFill>
                <a:latin typeface="Arial"/>
                <a:cs typeface="Arial"/>
              </a:rPr>
              <a:t>additional </a:t>
            </a:r>
            <a:r>
              <a:rPr sz="1400" b="1" spc="-65" dirty="0">
                <a:solidFill>
                  <a:srgbClr val="D4891F"/>
                </a:solidFill>
                <a:latin typeface="Arial"/>
                <a:cs typeface="Arial"/>
              </a:rPr>
              <a:t>year </a:t>
            </a:r>
            <a:r>
              <a:rPr sz="1400" b="1" spc="-75" dirty="0">
                <a:solidFill>
                  <a:srgbClr val="D4891F"/>
                </a:solidFill>
                <a:latin typeface="Arial"/>
                <a:cs typeface="Arial"/>
              </a:rPr>
              <a:t>students study </a:t>
            </a:r>
            <a:r>
              <a:rPr sz="1400" b="1" spc="-125" dirty="0">
                <a:solidFill>
                  <a:srgbClr val="D4891F"/>
                </a:solidFill>
                <a:latin typeface="Arial"/>
                <a:cs typeface="Arial"/>
              </a:rPr>
              <a:t>courses </a:t>
            </a:r>
            <a:r>
              <a:rPr sz="1400" b="1" spc="-50" dirty="0">
                <a:solidFill>
                  <a:srgbClr val="D4891F"/>
                </a:solidFill>
                <a:latin typeface="Arial"/>
                <a:cs typeface="Arial"/>
              </a:rPr>
              <a:t>of </a:t>
            </a:r>
            <a:r>
              <a:rPr sz="1400" b="1" spc="-45" dirty="0">
                <a:solidFill>
                  <a:srgbClr val="D4891F"/>
                </a:solidFill>
                <a:latin typeface="Arial"/>
                <a:cs typeface="Arial"/>
              </a:rPr>
              <a:t>their</a:t>
            </a:r>
            <a:r>
              <a:rPr sz="1400" b="1" spc="-240" dirty="0">
                <a:solidFill>
                  <a:srgbClr val="D4891F"/>
                </a:solidFill>
                <a:latin typeface="Arial"/>
                <a:cs typeface="Arial"/>
              </a:rPr>
              <a:t> </a:t>
            </a:r>
            <a:r>
              <a:rPr sz="1400" b="1" spc="-90" dirty="0">
                <a:solidFill>
                  <a:srgbClr val="D4891F"/>
                </a:solidFill>
                <a:latin typeface="Arial"/>
                <a:cs typeface="Arial"/>
              </a:rPr>
              <a:t>choice.</a:t>
            </a:r>
            <a:endParaRPr sz="1400" dirty="0">
              <a:latin typeface="Arial"/>
              <a:cs typeface="Arial"/>
            </a:endParaRPr>
          </a:p>
          <a:p>
            <a:pPr>
              <a:lnSpc>
                <a:spcPct val="100000"/>
              </a:lnSpc>
              <a:spcBef>
                <a:spcPts val="10"/>
              </a:spcBef>
            </a:pPr>
            <a:endParaRPr sz="1450" dirty="0">
              <a:latin typeface="Times New Roman"/>
              <a:cs typeface="Times New Roman"/>
            </a:endParaRPr>
          </a:p>
          <a:p>
            <a:pPr marL="12700">
              <a:lnSpc>
                <a:spcPct val="100000"/>
              </a:lnSpc>
              <a:spcBef>
                <a:spcPts val="5"/>
              </a:spcBef>
            </a:pPr>
            <a:r>
              <a:rPr sz="1400" b="1" spc="-90" dirty="0">
                <a:solidFill>
                  <a:srgbClr val="EB631E"/>
                </a:solidFill>
                <a:latin typeface="Arial"/>
                <a:cs typeface="Arial"/>
              </a:rPr>
              <a:t>Which </a:t>
            </a:r>
            <a:r>
              <a:rPr sz="1400" b="1" spc="-75" dirty="0">
                <a:solidFill>
                  <a:srgbClr val="EB631E"/>
                </a:solidFill>
                <a:latin typeface="Arial"/>
                <a:cs typeface="Arial"/>
              </a:rPr>
              <a:t>partners </a:t>
            </a:r>
            <a:r>
              <a:rPr sz="1400" b="1" spc="-105" dirty="0">
                <a:solidFill>
                  <a:srgbClr val="EB631E"/>
                </a:solidFill>
                <a:latin typeface="Arial"/>
                <a:cs typeface="Arial"/>
              </a:rPr>
              <a:t>can </a:t>
            </a:r>
            <a:r>
              <a:rPr sz="1400" b="1" spc="-5" dirty="0">
                <a:solidFill>
                  <a:srgbClr val="EB631E"/>
                </a:solidFill>
                <a:latin typeface="Arial"/>
                <a:cs typeface="Arial"/>
              </a:rPr>
              <a:t>I </a:t>
            </a:r>
            <a:r>
              <a:rPr sz="1400" b="1" spc="-70" dirty="0">
                <a:solidFill>
                  <a:srgbClr val="EB631E"/>
                </a:solidFill>
                <a:latin typeface="Arial"/>
                <a:cs typeface="Arial"/>
              </a:rPr>
              <a:t>apply </a:t>
            </a:r>
            <a:r>
              <a:rPr sz="1400" b="1" spc="-105" dirty="0">
                <a:solidFill>
                  <a:srgbClr val="EB631E"/>
                </a:solidFill>
                <a:latin typeface="Arial"/>
                <a:cs typeface="Arial"/>
              </a:rPr>
              <a:t>for? </a:t>
            </a:r>
            <a:r>
              <a:rPr sz="1400" b="1" spc="-90" dirty="0">
                <a:solidFill>
                  <a:srgbClr val="D4891F"/>
                </a:solidFill>
                <a:latin typeface="Arial"/>
                <a:cs typeface="Arial"/>
              </a:rPr>
              <a:t>See </a:t>
            </a:r>
            <a:r>
              <a:rPr sz="1400" b="1" spc="-35" dirty="0">
                <a:solidFill>
                  <a:srgbClr val="D4891F"/>
                </a:solidFill>
                <a:latin typeface="Arial"/>
                <a:cs typeface="Arial"/>
              </a:rPr>
              <a:t>the </a:t>
            </a:r>
            <a:r>
              <a:rPr sz="1400" b="1" spc="-45" dirty="0">
                <a:solidFill>
                  <a:srgbClr val="D4891F"/>
                </a:solidFill>
                <a:latin typeface="Arial"/>
                <a:cs typeface="Arial"/>
              </a:rPr>
              <a:t>International </a:t>
            </a:r>
            <a:r>
              <a:rPr sz="1400" b="1" spc="-100" dirty="0">
                <a:solidFill>
                  <a:srgbClr val="D4891F"/>
                </a:solidFill>
                <a:latin typeface="Arial"/>
                <a:cs typeface="Arial"/>
              </a:rPr>
              <a:t>Exchange</a:t>
            </a:r>
            <a:r>
              <a:rPr sz="1400" b="1" spc="-235" dirty="0">
                <a:solidFill>
                  <a:srgbClr val="D4891F"/>
                </a:solidFill>
                <a:latin typeface="Arial"/>
                <a:cs typeface="Arial"/>
              </a:rPr>
              <a:t> </a:t>
            </a:r>
            <a:r>
              <a:rPr sz="1400" b="1" spc="-75" dirty="0">
                <a:solidFill>
                  <a:srgbClr val="D4891F"/>
                </a:solidFill>
                <a:latin typeface="Arial"/>
                <a:cs typeface="Arial"/>
              </a:rPr>
              <a:t>brochure.</a:t>
            </a:r>
            <a:endParaRPr sz="1400" dirty="0">
              <a:latin typeface="Arial"/>
              <a:cs typeface="Arial"/>
            </a:endParaRPr>
          </a:p>
          <a:p>
            <a:pPr>
              <a:lnSpc>
                <a:spcPct val="100000"/>
              </a:lnSpc>
              <a:spcBef>
                <a:spcPts val="10"/>
              </a:spcBef>
            </a:pPr>
            <a:endParaRPr sz="1450" dirty="0">
              <a:latin typeface="Times New Roman"/>
              <a:cs typeface="Times New Roman"/>
            </a:endParaRPr>
          </a:p>
          <a:p>
            <a:pPr marL="12700">
              <a:lnSpc>
                <a:spcPct val="100000"/>
              </a:lnSpc>
              <a:spcBef>
                <a:spcPts val="5"/>
              </a:spcBef>
            </a:pPr>
            <a:r>
              <a:rPr sz="1400" b="1" spc="-55" dirty="0">
                <a:solidFill>
                  <a:srgbClr val="EB631E"/>
                </a:solidFill>
                <a:latin typeface="Arial"/>
                <a:cs typeface="Arial"/>
              </a:rPr>
              <a:t>How </a:t>
            </a:r>
            <a:r>
              <a:rPr sz="1400" b="1" spc="-70" dirty="0">
                <a:solidFill>
                  <a:srgbClr val="EB631E"/>
                </a:solidFill>
                <a:latin typeface="Arial"/>
                <a:cs typeface="Arial"/>
              </a:rPr>
              <a:t>many </a:t>
            </a:r>
            <a:r>
              <a:rPr sz="1400" b="1" spc="-80" dirty="0">
                <a:solidFill>
                  <a:srgbClr val="EB631E"/>
                </a:solidFill>
                <a:latin typeface="Arial"/>
                <a:cs typeface="Arial"/>
              </a:rPr>
              <a:t>Universities </a:t>
            </a:r>
            <a:r>
              <a:rPr sz="1400" b="1" spc="-105" dirty="0">
                <a:solidFill>
                  <a:srgbClr val="EB631E"/>
                </a:solidFill>
                <a:latin typeface="Arial"/>
                <a:cs typeface="Arial"/>
              </a:rPr>
              <a:t>can </a:t>
            </a:r>
            <a:r>
              <a:rPr sz="1400" b="1" spc="-5" dirty="0">
                <a:solidFill>
                  <a:srgbClr val="EB631E"/>
                </a:solidFill>
                <a:latin typeface="Arial"/>
                <a:cs typeface="Arial"/>
              </a:rPr>
              <a:t>I </a:t>
            </a:r>
            <a:r>
              <a:rPr sz="1400" b="1" spc="-130" dirty="0">
                <a:solidFill>
                  <a:srgbClr val="EB631E"/>
                </a:solidFill>
                <a:latin typeface="Arial"/>
                <a:cs typeface="Arial"/>
              </a:rPr>
              <a:t>choose? </a:t>
            </a:r>
            <a:r>
              <a:rPr sz="1400" b="1" spc="-100" dirty="0">
                <a:solidFill>
                  <a:srgbClr val="D4891F"/>
                </a:solidFill>
                <a:latin typeface="Arial"/>
                <a:cs typeface="Arial"/>
              </a:rPr>
              <a:t>A </a:t>
            </a:r>
            <a:r>
              <a:rPr sz="1400" b="1" spc="-70" dirty="0">
                <a:solidFill>
                  <a:srgbClr val="D4891F"/>
                </a:solidFill>
                <a:latin typeface="Arial"/>
                <a:cs typeface="Arial"/>
              </a:rPr>
              <a:t>maximum </a:t>
            </a:r>
            <a:r>
              <a:rPr sz="1400" b="1" spc="-50" dirty="0">
                <a:solidFill>
                  <a:srgbClr val="D4891F"/>
                </a:solidFill>
                <a:latin typeface="Arial"/>
                <a:cs typeface="Arial"/>
              </a:rPr>
              <a:t>of</a:t>
            </a:r>
            <a:r>
              <a:rPr sz="1400" b="1" spc="-270" dirty="0">
                <a:solidFill>
                  <a:srgbClr val="D4891F"/>
                </a:solidFill>
                <a:latin typeface="Arial"/>
                <a:cs typeface="Arial"/>
              </a:rPr>
              <a:t> </a:t>
            </a:r>
            <a:r>
              <a:rPr lang="en-GB" sz="1400" b="1" spc="-270" dirty="0" smtClean="0">
                <a:solidFill>
                  <a:srgbClr val="D4891F"/>
                </a:solidFill>
                <a:latin typeface="Arial"/>
                <a:cs typeface="Arial"/>
              </a:rPr>
              <a:t> </a:t>
            </a:r>
            <a:r>
              <a:rPr sz="1400" b="1" spc="-50" dirty="0" smtClean="0">
                <a:solidFill>
                  <a:srgbClr val="D4891F"/>
                </a:solidFill>
                <a:latin typeface="Arial"/>
                <a:cs typeface="Arial"/>
              </a:rPr>
              <a:t>five</a:t>
            </a:r>
            <a:r>
              <a:rPr sz="1400" b="1" spc="-50" dirty="0">
                <a:solidFill>
                  <a:srgbClr val="D4891F"/>
                </a:solidFill>
                <a:latin typeface="Arial"/>
                <a:cs typeface="Arial"/>
              </a:rPr>
              <a:t>.</a:t>
            </a:r>
            <a:endParaRPr sz="1400" dirty="0">
              <a:latin typeface="Arial"/>
              <a:cs typeface="Arial"/>
            </a:endParaRPr>
          </a:p>
          <a:p>
            <a:pPr>
              <a:lnSpc>
                <a:spcPct val="100000"/>
              </a:lnSpc>
              <a:spcBef>
                <a:spcPts val="15"/>
              </a:spcBef>
            </a:pPr>
            <a:endParaRPr sz="1450" dirty="0">
              <a:latin typeface="Times New Roman"/>
              <a:cs typeface="Times New Roman"/>
            </a:endParaRPr>
          </a:p>
          <a:p>
            <a:pPr marL="12700" marR="8890">
              <a:lnSpc>
                <a:spcPct val="100000"/>
              </a:lnSpc>
            </a:pPr>
            <a:r>
              <a:rPr sz="1400" b="1" spc="-55" dirty="0">
                <a:solidFill>
                  <a:srgbClr val="EB631E"/>
                </a:solidFill>
                <a:latin typeface="Arial"/>
                <a:cs typeface="Arial"/>
              </a:rPr>
              <a:t>How</a:t>
            </a:r>
            <a:r>
              <a:rPr sz="1400" b="1" spc="-90" dirty="0">
                <a:solidFill>
                  <a:srgbClr val="EB631E"/>
                </a:solidFill>
                <a:latin typeface="Arial"/>
                <a:cs typeface="Arial"/>
              </a:rPr>
              <a:t> </a:t>
            </a:r>
            <a:r>
              <a:rPr sz="1400" b="1" spc="-70" dirty="0">
                <a:solidFill>
                  <a:srgbClr val="EB631E"/>
                </a:solidFill>
                <a:latin typeface="Arial"/>
                <a:cs typeface="Arial"/>
              </a:rPr>
              <a:t>many </a:t>
            </a:r>
            <a:r>
              <a:rPr sz="1400" b="1" spc="-100" dirty="0">
                <a:solidFill>
                  <a:srgbClr val="EB631E"/>
                </a:solidFill>
                <a:latin typeface="Arial"/>
                <a:cs typeface="Arial"/>
              </a:rPr>
              <a:t>places</a:t>
            </a:r>
            <a:r>
              <a:rPr sz="1400" b="1" spc="-110" dirty="0">
                <a:solidFill>
                  <a:srgbClr val="EB631E"/>
                </a:solidFill>
                <a:latin typeface="Arial"/>
                <a:cs typeface="Arial"/>
              </a:rPr>
              <a:t> </a:t>
            </a:r>
            <a:r>
              <a:rPr sz="1400" b="1" spc="-5" dirty="0">
                <a:solidFill>
                  <a:srgbClr val="EB631E"/>
                </a:solidFill>
                <a:latin typeface="Arial"/>
                <a:cs typeface="Arial"/>
              </a:rPr>
              <a:t>at</a:t>
            </a:r>
            <a:r>
              <a:rPr sz="1400" b="1" spc="-95" dirty="0">
                <a:solidFill>
                  <a:srgbClr val="EB631E"/>
                </a:solidFill>
                <a:latin typeface="Arial"/>
                <a:cs typeface="Arial"/>
              </a:rPr>
              <a:t> </a:t>
            </a:r>
            <a:r>
              <a:rPr sz="1400" b="1" spc="-90" dirty="0">
                <a:solidFill>
                  <a:srgbClr val="EB631E"/>
                </a:solidFill>
                <a:latin typeface="Arial"/>
                <a:cs typeface="Arial"/>
              </a:rPr>
              <a:t>each</a:t>
            </a:r>
            <a:r>
              <a:rPr sz="1400" b="1" spc="-110" dirty="0">
                <a:solidFill>
                  <a:srgbClr val="EB631E"/>
                </a:solidFill>
                <a:latin typeface="Arial"/>
                <a:cs typeface="Arial"/>
              </a:rPr>
              <a:t> </a:t>
            </a:r>
            <a:r>
              <a:rPr sz="1400" b="1" spc="-80" dirty="0">
                <a:solidFill>
                  <a:srgbClr val="EB631E"/>
                </a:solidFill>
                <a:latin typeface="Arial"/>
                <a:cs typeface="Arial"/>
              </a:rPr>
              <a:t>partner?</a:t>
            </a:r>
            <a:r>
              <a:rPr sz="1400" b="1" spc="-100" dirty="0">
                <a:solidFill>
                  <a:srgbClr val="EB631E"/>
                </a:solidFill>
                <a:latin typeface="Arial"/>
                <a:cs typeface="Arial"/>
              </a:rPr>
              <a:t> </a:t>
            </a:r>
            <a:r>
              <a:rPr sz="1400" b="1" spc="-75" dirty="0">
                <a:solidFill>
                  <a:srgbClr val="D4891F"/>
                </a:solidFill>
                <a:latin typeface="Arial"/>
                <a:cs typeface="Arial"/>
              </a:rPr>
              <a:t>Usually</a:t>
            </a:r>
            <a:r>
              <a:rPr sz="1400" b="1" spc="-120" dirty="0">
                <a:solidFill>
                  <a:srgbClr val="D4891F"/>
                </a:solidFill>
                <a:latin typeface="Arial"/>
                <a:cs typeface="Arial"/>
              </a:rPr>
              <a:t> </a:t>
            </a:r>
            <a:r>
              <a:rPr sz="1400" b="1" spc="-65" dirty="0">
                <a:solidFill>
                  <a:srgbClr val="D4891F"/>
                </a:solidFill>
                <a:latin typeface="Arial"/>
                <a:cs typeface="Arial"/>
              </a:rPr>
              <a:t>a</a:t>
            </a:r>
            <a:r>
              <a:rPr sz="1400" b="1" spc="-95" dirty="0">
                <a:solidFill>
                  <a:srgbClr val="D4891F"/>
                </a:solidFill>
                <a:latin typeface="Arial"/>
                <a:cs typeface="Arial"/>
              </a:rPr>
              <a:t> </a:t>
            </a:r>
            <a:r>
              <a:rPr sz="1400" b="1" spc="-70" dirty="0">
                <a:solidFill>
                  <a:srgbClr val="D4891F"/>
                </a:solidFill>
                <a:latin typeface="Arial"/>
                <a:cs typeface="Arial"/>
              </a:rPr>
              <a:t>maximum</a:t>
            </a:r>
            <a:r>
              <a:rPr sz="1400" b="1" spc="-55" dirty="0">
                <a:solidFill>
                  <a:srgbClr val="D4891F"/>
                </a:solidFill>
                <a:latin typeface="Arial"/>
                <a:cs typeface="Arial"/>
              </a:rPr>
              <a:t> </a:t>
            </a:r>
            <a:r>
              <a:rPr sz="1400" b="1" spc="-50" dirty="0">
                <a:solidFill>
                  <a:srgbClr val="D4891F"/>
                </a:solidFill>
                <a:latin typeface="Arial"/>
                <a:cs typeface="Arial"/>
              </a:rPr>
              <a:t>of</a:t>
            </a:r>
            <a:r>
              <a:rPr sz="1400" b="1" spc="-100" dirty="0">
                <a:solidFill>
                  <a:srgbClr val="D4891F"/>
                </a:solidFill>
                <a:latin typeface="Arial"/>
                <a:cs typeface="Arial"/>
              </a:rPr>
              <a:t> </a:t>
            </a:r>
            <a:r>
              <a:rPr sz="1400" b="1" spc="-85" dirty="0">
                <a:solidFill>
                  <a:srgbClr val="D4891F"/>
                </a:solidFill>
                <a:latin typeface="Arial"/>
                <a:cs typeface="Arial"/>
              </a:rPr>
              <a:t>2</a:t>
            </a:r>
            <a:r>
              <a:rPr sz="1400" b="1" spc="-75" dirty="0">
                <a:solidFill>
                  <a:srgbClr val="D4891F"/>
                </a:solidFill>
                <a:latin typeface="Arial"/>
                <a:cs typeface="Arial"/>
              </a:rPr>
              <a:t> </a:t>
            </a:r>
            <a:r>
              <a:rPr sz="1400" b="1" spc="-80" dirty="0">
                <a:solidFill>
                  <a:srgbClr val="D4891F"/>
                </a:solidFill>
                <a:latin typeface="Arial"/>
                <a:cs typeface="Arial"/>
              </a:rPr>
              <a:t>places.</a:t>
            </a:r>
            <a:r>
              <a:rPr sz="1400" b="1" spc="-114" dirty="0">
                <a:solidFill>
                  <a:srgbClr val="D4891F"/>
                </a:solidFill>
                <a:latin typeface="Arial"/>
                <a:cs typeface="Arial"/>
              </a:rPr>
              <a:t> </a:t>
            </a:r>
            <a:r>
              <a:rPr sz="1400" b="1" spc="-70" dirty="0">
                <a:solidFill>
                  <a:srgbClr val="D4891F"/>
                </a:solidFill>
                <a:latin typeface="Arial"/>
                <a:cs typeface="Arial"/>
              </a:rPr>
              <a:t>However</a:t>
            </a:r>
            <a:r>
              <a:rPr sz="1400" b="1" spc="-105" dirty="0">
                <a:solidFill>
                  <a:srgbClr val="D4891F"/>
                </a:solidFill>
                <a:latin typeface="Arial"/>
                <a:cs typeface="Arial"/>
              </a:rPr>
              <a:t> </a:t>
            </a:r>
            <a:r>
              <a:rPr sz="1400" b="1" spc="-5" dirty="0">
                <a:solidFill>
                  <a:srgbClr val="D4891F"/>
                </a:solidFill>
                <a:latin typeface="Arial"/>
                <a:cs typeface="Arial"/>
              </a:rPr>
              <a:t>at</a:t>
            </a:r>
            <a:r>
              <a:rPr sz="1400" b="1" spc="-100" dirty="0">
                <a:solidFill>
                  <a:srgbClr val="D4891F"/>
                </a:solidFill>
                <a:latin typeface="Arial"/>
                <a:cs typeface="Arial"/>
              </a:rPr>
              <a:t> </a:t>
            </a:r>
            <a:r>
              <a:rPr sz="1400" b="1" spc="-35" dirty="0">
                <a:solidFill>
                  <a:srgbClr val="D4891F"/>
                </a:solidFill>
                <a:latin typeface="Arial"/>
                <a:cs typeface="Arial"/>
              </a:rPr>
              <a:t>the</a:t>
            </a:r>
            <a:r>
              <a:rPr sz="1400" b="1" spc="-110" dirty="0">
                <a:solidFill>
                  <a:srgbClr val="D4891F"/>
                </a:solidFill>
                <a:latin typeface="Arial"/>
                <a:cs typeface="Arial"/>
              </a:rPr>
              <a:t> </a:t>
            </a:r>
            <a:r>
              <a:rPr sz="1400" b="1" spc="-70" dirty="0">
                <a:solidFill>
                  <a:srgbClr val="D4891F"/>
                </a:solidFill>
                <a:latin typeface="Arial"/>
                <a:cs typeface="Arial"/>
              </a:rPr>
              <a:t>University </a:t>
            </a:r>
            <a:r>
              <a:rPr sz="1400" b="1" spc="-50" dirty="0">
                <a:solidFill>
                  <a:srgbClr val="D4891F"/>
                </a:solidFill>
                <a:latin typeface="Arial"/>
                <a:cs typeface="Arial"/>
              </a:rPr>
              <a:t>of</a:t>
            </a:r>
            <a:r>
              <a:rPr sz="1400" b="1" spc="-125" dirty="0">
                <a:solidFill>
                  <a:srgbClr val="D4891F"/>
                </a:solidFill>
                <a:latin typeface="Arial"/>
                <a:cs typeface="Arial"/>
              </a:rPr>
              <a:t> </a:t>
            </a:r>
            <a:r>
              <a:rPr sz="1400" b="1" spc="-75" dirty="0">
                <a:solidFill>
                  <a:srgbClr val="D4891F"/>
                </a:solidFill>
                <a:latin typeface="Arial"/>
                <a:cs typeface="Arial"/>
              </a:rPr>
              <a:t>California</a:t>
            </a:r>
            <a:r>
              <a:rPr sz="1400" b="1" spc="-40" dirty="0">
                <a:solidFill>
                  <a:srgbClr val="D4891F"/>
                </a:solidFill>
                <a:latin typeface="Arial"/>
                <a:cs typeface="Arial"/>
              </a:rPr>
              <a:t> </a:t>
            </a:r>
            <a:r>
              <a:rPr sz="1400" b="1" spc="-65" dirty="0">
                <a:solidFill>
                  <a:srgbClr val="D4891F"/>
                </a:solidFill>
                <a:latin typeface="Arial"/>
                <a:cs typeface="Arial"/>
              </a:rPr>
              <a:t>we  </a:t>
            </a:r>
            <a:r>
              <a:rPr sz="1400" b="1" spc="-85" dirty="0">
                <a:solidFill>
                  <a:srgbClr val="D4891F"/>
                </a:solidFill>
                <a:latin typeface="Arial"/>
                <a:cs typeface="Arial"/>
              </a:rPr>
              <a:t>have </a:t>
            </a:r>
            <a:r>
              <a:rPr sz="1400" b="1" spc="-15" dirty="0">
                <a:solidFill>
                  <a:srgbClr val="D4891F"/>
                </a:solidFill>
                <a:latin typeface="Arial"/>
                <a:cs typeface="Arial"/>
              </a:rPr>
              <a:t>6</a:t>
            </a:r>
            <a:r>
              <a:rPr sz="1400" b="1" spc="-75" dirty="0">
                <a:solidFill>
                  <a:srgbClr val="D4891F"/>
                </a:solidFill>
                <a:latin typeface="Arial"/>
                <a:cs typeface="Arial"/>
              </a:rPr>
              <a:t> </a:t>
            </a:r>
            <a:r>
              <a:rPr sz="1400" b="1" spc="-85" dirty="0">
                <a:solidFill>
                  <a:srgbClr val="D4891F"/>
                </a:solidFill>
                <a:latin typeface="Arial"/>
                <a:cs typeface="Arial"/>
              </a:rPr>
              <a:t>places.</a:t>
            </a:r>
            <a:endParaRPr sz="1400" dirty="0">
              <a:latin typeface="Arial"/>
              <a:cs typeface="Arial"/>
            </a:endParaRPr>
          </a:p>
          <a:p>
            <a:pPr>
              <a:lnSpc>
                <a:spcPct val="100000"/>
              </a:lnSpc>
              <a:spcBef>
                <a:spcPts val="10"/>
              </a:spcBef>
            </a:pPr>
            <a:endParaRPr sz="1450" dirty="0">
              <a:latin typeface="Times New Roman"/>
              <a:cs typeface="Times New Roman"/>
            </a:endParaRPr>
          </a:p>
          <a:p>
            <a:pPr marL="12700">
              <a:lnSpc>
                <a:spcPct val="100000"/>
              </a:lnSpc>
            </a:pPr>
            <a:r>
              <a:rPr sz="1400" b="1" spc="-55" dirty="0">
                <a:solidFill>
                  <a:srgbClr val="EB631E"/>
                </a:solidFill>
                <a:latin typeface="Arial"/>
                <a:cs typeface="Arial"/>
              </a:rPr>
              <a:t>How </a:t>
            </a:r>
            <a:r>
              <a:rPr sz="1400" b="1" spc="-50" dirty="0">
                <a:solidFill>
                  <a:srgbClr val="EB631E"/>
                </a:solidFill>
                <a:latin typeface="Arial"/>
                <a:cs typeface="Arial"/>
              </a:rPr>
              <a:t>will </a:t>
            </a:r>
            <a:r>
              <a:rPr sz="1400" b="1" spc="-70" dirty="0">
                <a:solidFill>
                  <a:srgbClr val="EB631E"/>
                </a:solidFill>
                <a:latin typeface="Arial"/>
                <a:cs typeface="Arial"/>
              </a:rPr>
              <a:t>my </a:t>
            </a:r>
            <a:r>
              <a:rPr sz="1400" b="1" spc="-95" dirty="0">
                <a:solidFill>
                  <a:srgbClr val="EB631E"/>
                </a:solidFill>
                <a:latin typeface="Arial"/>
                <a:cs typeface="Arial"/>
              </a:rPr>
              <a:t>grades </a:t>
            </a:r>
            <a:r>
              <a:rPr sz="1400" b="1" spc="-80" dirty="0">
                <a:solidFill>
                  <a:srgbClr val="EB631E"/>
                </a:solidFill>
                <a:latin typeface="Arial"/>
                <a:cs typeface="Arial"/>
              </a:rPr>
              <a:t>be </a:t>
            </a:r>
            <a:r>
              <a:rPr sz="1400" b="1" spc="-95" dirty="0">
                <a:solidFill>
                  <a:srgbClr val="EB631E"/>
                </a:solidFill>
                <a:latin typeface="Arial"/>
                <a:cs typeface="Arial"/>
              </a:rPr>
              <a:t>converted? </a:t>
            </a:r>
            <a:r>
              <a:rPr sz="1400" b="1" spc="-80" dirty="0">
                <a:solidFill>
                  <a:srgbClr val="D4891F"/>
                </a:solidFill>
                <a:latin typeface="Arial"/>
                <a:cs typeface="Arial"/>
              </a:rPr>
              <a:t>RHUL </a:t>
            </a:r>
            <a:r>
              <a:rPr sz="1400" b="1" spc="-85" dirty="0">
                <a:solidFill>
                  <a:srgbClr val="D4891F"/>
                </a:solidFill>
                <a:latin typeface="Arial"/>
                <a:cs typeface="Arial"/>
              </a:rPr>
              <a:t>approved </a:t>
            </a:r>
            <a:r>
              <a:rPr sz="1400" b="1" spc="-75" dirty="0">
                <a:solidFill>
                  <a:srgbClr val="D4891F"/>
                </a:solidFill>
                <a:latin typeface="Arial"/>
                <a:cs typeface="Arial"/>
              </a:rPr>
              <a:t>grade </a:t>
            </a:r>
            <a:r>
              <a:rPr sz="1400" b="1" spc="-100" dirty="0">
                <a:solidFill>
                  <a:srgbClr val="D4891F"/>
                </a:solidFill>
                <a:latin typeface="Arial"/>
                <a:cs typeface="Arial"/>
              </a:rPr>
              <a:t>conversion grids </a:t>
            </a:r>
            <a:r>
              <a:rPr sz="1400" b="1" spc="-65" dirty="0">
                <a:solidFill>
                  <a:srgbClr val="D4891F"/>
                </a:solidFill>
                <a:latin typeface="Arial"/>
                <a:cs typeface="Arial"/>
              </a:rPr>
              <a:t>are</a:t>
            </a:r>
            <a:r>
              <a:rPr sz="1400" b="1" spc="-120" dirty="0">
                <a:solidFill>
                  <a:srgbClr val="D4891F"/>
                </a:solidFill>
                <a:latin typeface="Arial"/>
                <a:cs typeface="Arial"/>
              </a:rPr>
              <a:t> </a:t>
            </a:r>
            <a:r>
              <a:rPr sz="1400" b="1" spc="-105" dirty="0">
                <a:solidFill>
                  <a:srgbClr val="D4891F"/>
                </a:solidFill>
                <a:latin typeface="Arial"/>
                <a:cs typeface="Arial"/>
              </a:rPr>
              <a:t>used</a:t>
            </a:r>
            <a:endParaRPr sz="1400" dirty="0">
              <a:latin typeface="Arial"/>
              <a:cs typeface="Arial"/>
            </a:endParaRPr>
          </a:p>
        </p:txBody>
      </p:sp>
      <p:sp>
        <p:nvSpPr>
          <p:cNvPr id="3" name="object 3"/>
          <p:cNvSpPr txBox="1"/>
          <p:nvPr/>
        </p:nvSpPr>
        <p:spPr>
          <a:xfrm>
            <a:off x="457911" y="4728464"/>
            <a:ext cx="5207000" cy="299720"/>
          </a:xfrm>
          <a:prstGeom prst="rect">
            <a:avLst/>
          </a:prstGeom>
        </p:spPr>
        <p:txBody>
          <a:bodyPr vert="horz" wrap="square" lIns="0" tIns="12700" rIns="0" bIns="0" rtlCol="0">
            <a:spAutoFit/>
          </a:bodyPr>
          <a:lstStyle/>
          <a:p>
            <a:pPr marL="12700">
              <a:lnSpc>
                <a:spcPct val="100000"/>
              </a:lnSpc>
              <a:spcBef>
                <a:spcPts val="100"/>
              </a:spcBef>
            </a:pPr>
            <a:r>
              <a:rPr sz="1800" b="1" spc="-85" dirty="0">
                <a:solidFill>
                  <a:srgbClr val="E36C09"/>
                </a:solidFill>
                <a:latin typeface="Arial"/>
                <a:cs typeface="Arial"/>
              </a:rPr>
              <a:t>Frequently </a:t>
            </a:r>
            <a:r>
              <a:rPr sz="1800" b="1" spc="-120" dirty="0">
                <a:solidFill>
                  <a:srgbClr val="E36C09"/>
                </a:solidFill>
                <a:latin typeface="Arial"/>
                <a:cs typeface="Arial"/>
              </a:rPr>
              <a:t>asked </a:t>
            </a:r>
            <a:r>
              <a:rPr sz="1800" b="1" spc="-110" dirty="0">
                <a:solidFill>
                  <a:srgbClr val="E36C09"/>
                </a:solidFill>
                <a:latin typeface="Arial"/>
                <a:cs typeface="Arial"/>
              </a:rPr>
              <a:t>questions </a:t>
            </a:r>
            <a:r>
              <a:rPr sz="1800" b="1" spc="-50" dirty="0">
                <a:solidFill>
                  <a:srgbClr val="E36C09"/>
                </a:solidFill>
                <a:latin typeface="Arial"/>
                <a:cs typeface="Arial"/>
              </a:rPr>
              <a:t>(International</a:t>
            </a:r>
            <a:r>
              <a:rPr sz="1800" b="1" spc="-220" dirty="0">
                <a:solidFill>
                  <a:srgbClr val="E36C09"/>
                </a:solidFill>
                <a:latin typeface="Arial"/>
                <a:cs typeface="Arial"/>
              </a:rPr>
              <a:t> </a:t>
            </a:r>
            <a:r>
              <a:rPr sz="1800" b="1" spc="-114" dirty="0">
                <a:solidFill>
                  <a:srgbClr val="E36C09"/>
                </a:solidFill>
                <a:latin typeface="Arial"/>
                <a:cs typeface="Arial"/>
              </a:rPr>
              <a:t>Exchange)</a:t>
            </a:r>
            <a:endParaRPr sz="18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863" y="4699507"/>
            <a:ext cx="928369" cy="299720"/>
          </a:xfrm>
          <a:prstGeom prst="rect">
            <a:avLst/>
          </a:prstGeom>
        </p:spPr>
        <p:txBody>
          <a:bodyPr vert="horz" wrap="square" lIns="0" tIns="12700" rIns="0" bIns="0" rtlCol="0">
            <a:spAutoFit/>
          </a:bodyPr>
          <a:lstStyle/>
          <a:p>
            <a:pPr marL="12700">
              <a:lnSpc>
                <a:spcPct val="100000"/>
              </a:lnSpc>
              <a:spcBef>
                <a:spcPts val="100"/>
              </a:spcBef>
            </a:pPr>
            <a:r>
              <a:rPr sz="1800" b="1" spc="-250" dirty="0">
                <a:solidFill>
                  <a:srgbClr val="E86D09"/>
                </a:solidFill>
                <a:latin typeface="Arial"/>
                <a:cs typeface="Arial"/>
              </a:rPr>
              <a:t>C</a:t>
            </a:r>
            <a:r>
              <a:rPr sz="1800" b="1" spc="-95" dirty="0">
                <a:solidFill>
                  <a:srgbClr val="E86D09"/>
                </a:solidFill>
                <a:latin typeface="Arial"/>
                <a:cs typeface="Arial"/>
              </a:rPr>
              <a:t>o</a:t>
            </a:r>
            <a:r>
              <a:rPr sz="1800" b="1" spc="-100" dirty="0">
                <a:solidFill>
                  <a:srgbClr val="E86D09"/>
                </a:solidFill>
                <a:latin typeface="Arial"/>
                <a:cs typeface="Arial"/>
              </a:rPr>
              <a:t>n</a:t>
            </a:r>
            <a:r>
              <a:rPr sz="1800" b="1" spc="70" dirty="0">
                <a:solidFill>
                  <a:srgbClr val="E86D09"/>
                </a:solidFill>
                <a:latin typeface="Arial"/>
                <a:cs typeface="Arial"/>
              </a:rPr>
              <a:t>t</a:t>
            </a:r>
            <a:r>
              <a:rPr sz="1800" b="1" spc="-90" dirty="0">
                <a:solidFill>
                  <a:srgbClr val="E86D09"/>
                </a:solidFill>
                <a:latin typeface="Arial"/>
                <a:cs typeface="Arial"/>
              </a:rPr>
              <a:t>e</a:t>
            </a:r>
            <a:r>
              <a:rPr sz="1800" b="1" spc="-100" dirty="0">
                <a:solidFill>
                  <a:srgbClr val="E86D09"/>
                </a:solidFill>
                <a:latin typeface="Arial"/>
                <a:cs typeface="Arial"/>
              </a:rPr>
              <a:t>n</a:t>
            </a:r>
            <a:r>
              <a:rPr sz="1800" b="1" spc="70" dirty="0">
                <a:solidFill>
                  <a:srgbClr val="E86D09"/>
                </a:solidFill>
                <a:latin typeface="Arial"/>
                <a:cs typeface="Arial"/>
              </a:rPr>
              <a:t>t</a:t>
            </a:r>
            <a:r>
              <a:rPr sz="1800" b="1" spc="-240" dirty="0">
                <a:solidFill>
                  <a:srgbClr val="E86D09"/>
                </a:solidFill>
                <a:latin typeface="Arial"/>
                <a:cs typeface="Arial"/>
              </a:rPr>
              <a:t>s</a:t>
            </a:r>
            <a:endParaRPr sz="1800">
              <a:latin typeface="Arial"/>
              <a:cs typeface="Arial"/>
            </a:endParaRPr>
          </a:p>
        </p:txBody>
      </p:sp>
      <p:sp>
        <p:nvSpPr>
          <p:cNvPr id="3" name="object 3"/>
          <p:cNvSpPr txBox="1"/>
          <p:nvPr/>
        </p:nvSpPr>
        <p:spPr>
          <a:xfrm>
            <a:off x="931875" y="206755"/>
            <a:ext cx="5332095" cy="3044190"/>
          </a:xfrm>
          <a:prstGeom prst="rect">
            <a:avLst/>
          </a:prstGeom>
        </p:spPr>
        <p:txBody>
          <a:bodyPr vert="horz" wrap="square" lIns="0" tIns="12700" rIns="0" bIns="0" rtlCol="0">
            <a:spAutoFit/>
          </a:bodyPr>
          <a:lstStyle/>
          <a:p>
            <a:pPr marL="299085" indent="-286385">
              <a:lnSpc>
                <a:spcPct val="100000"/>
              </a:lnSpc>
              <a:spcBef>
                <a:spcPts val="100"/>
              </a:spcBef>
              <a:buClr>
                <a:srgbClr val="390074"/>
              </a:buClr>
              <a:buFont typeface="Arial"/>
              <a:buChar char="•"/>
              <a:tabLst>
                <a:tab pos="299085" algn="l"/>
                <a:tab pos="299720" algn="l"/>
              </a:tabLst>
            </a:pPr>
            <a:r>
              <a:rPr sz="1800" b="1" spc="-80" dirty="0">
                <a:solidFill>
                  <a:srgbClr val="E36C09"/>
                </a:solidFill>
                <a:latin typeface="Arial"/>
                <a:cs typeface="Arial"/>
              </a:rPr>
              <a:t>Why </a:t>
            </a:r>
            <a:r>
              <a:rPr sz="1800" b="1" spc="-90" dirty="0">
                <a:solidFill>
                  <a:srgbClr val="E36C09"/>
                </a:solidFill>
                <a:latin typeface="Arial"/>
                <a:cs typeface="Arial"/>
              </a:rPr>
              <a:t>study</a:t>
            </a:r>
            <a:r>
              <a:rPr sz="1800" b="1" spc="-190" dirty="0">
                <a:solidFill>
                  <a:srgbClr val="E36C09"/>
                </a:solidFill>
                <a:latin typeface="Arial"/>
                <a:cs typeface="Arial"/>
              </a:rPr>
              <a:t> </a:t>
            </a:r>
            <a:r>
              <a:rPr sz="1800" b="1" spc="-114" dirty="0">
                <a:solidFill>
                  <a:srgbClr val="E36C09"/>
                </a:solidFill>
                <a:latin typeface="Arial"/>
                <a:cs typeface="Arial"/>
              </a:rPr>
              <a:t>abroad?</a:t>
            </a:r>
            <a:endParaRPr sz="1800" dirty="0">
              <a:latin typeface="Arial"/>
              <a:cs typeface="Arial"/>
            </a:endParaRPr>
          </a:p>
          <a:p>
            <a:pPr>
              <a:lnSpc>
                <a:spcPct val="100000"/>
              </a:lnSpc>
              <a:spcBef>
                <a:spcPts val="30"/>
              </a:spcBef>
              <a:buClr>
                <a:srgbClr val="390074"/>
              </a:buClr>
              <a:buFont typeface="Arial"/>
              <a:buChar char="•"/>
            </a:pPr>
            <a:endParaRPr sz="1850" dirty="0">
              <a:latin typeface="Times New Roman"/>
              <a:cs typeface="Times New Roman"/>
            </a:endParaRPr>
          </a:p>
          <a:p>
            <a:pPr marL="299085" indent="-286385">
              <a:lnSpc>
                <a:spcPct val="100000"/>
              </a:lnSpc>
              <a:buClr>
                <a:srgbClr val="390074"/>
              </a:buClr>
              <a:buFont typeface="Arial"/>
              <a:buChar char="•"/>
              <a:tabLst>
                <a:tab pos="299085" algn="l"/>
                <a:tab pos="299720" algn="l"/>
              </a:tabLst>
            </a:pPr>
            <a:r>
              <a:rPr sz="1800" b="1" spc="-85" dirty="0">
                <a:solidFill>
                  <a:srgbClr val="E36C09"/>
                </a:solidFill>
                <a:latin typeface="Arial"/>
                <a:cs typeface="Arial"/>
              </a:rPr>
              <a:t>Where </a:t>
            </a:r>
            <a:r>
              <a:rPr sz="1800" b="1" spc="-130" dirty="0">
                <a:solidFill>
                  <a:srgbClr val="E36C09"/>
                </a:solidFill>
                <a:latin typeface="Arial"/>
                <a:cs typeface="Arial"/>
              </a:rPr>
              <a:t>can </a:t>
            </a:r>
            <a:r>
              <a:rPr sz="1800" b="1" spc="-5" dirty="0">
                <a:solidFill>
                  <a:srgbClr val="E36C09"/>
                </a:solidFill>
                <a:latin typeface="Arial"/>
                <a:cs typeface="Arial"/>
              </a:rPr>
              <a:t>I</a:t>
            </a:r>
            <a:r>
              <a:rPr sz="1800" b="1" spc="-165" dirty="0">
                <a:solidFill>
                  <a:srgbClr val="E36C09"/>
                </a:solidFill>
                <a:latin typeface="Arial"/>
                <a:cs typeface="Arial"/>
              </a:rPr>
              <a:t> </a:t>
            </a:r>
            <a:r>
              <a:rPr sz="1800" b="1" spc="-170" dirty="0">
                <a:solidFill>
                  <a:srgbClr val="E36C09"/>
                </a:solidFill>
                <a:latin typeface="Arial"/>
                <a:cs typeface="Arial"/>
              </a:rPr>
              <a:t>go?</a:t>
            </a:r>
            <a:endParaRPr sz="1800" dirty="0">
              <a:latin typeface="Arial"/>
              <a:cs typeface="Arial"/>
            </a:endParaRPr>
          </a:p>
          <a:p>
            <a:pPr>
              <a:lnSpc>
                <a:spcPct val="100000"/>
              </a:lnSpc>
              <a:spcBef>
                <a:spcPts val="35"/>
              </a:spcBef>
              <a:buClr>
                <a:srgbClr val="390074"/>
              </a:buClr>
              <a:buFont typeface="Arial"/>
              <a:buChar char="•"/>
            </a:pPr>
            <a:endParaRPr sz="1850" dirty="0">
              <a:latin typeface="Times New Roman"/>
              <a:cs typeface="Times New Roman"/>
            </a:endParaRPr>
          </a:p>
          <a:p>
            <a:pPr marL="299085" indent="-286385">
              <a:lnSpc>
                <a:spcPct val="100000"/>
              </a:lnSpc>
              <a:buClr>
                <a:srgbClr val="390074"/>
              </a:buClr>
              <a:buFont typeface="Arial"/>
              <a:buChar char="•"/>
              <a:tabLst>
                <a:tab pos="299085" algn="l"/>
                <a:tab pos="299720" algn="l"/>
              </a:tabLst>
            </a:pPr>
            <a:r>
              <a:rPr sz="1800" b="1" spc="-40" dirty="0">
                <a:solidFill>
                  <a:srgbClr val="E36C09"/>
                </a:solidFill>
                <a:latin typeface="Arial"/>
                <a:cs typeface="Arial"/>
              </a:rPr>
              <a:t>What</a:t>
            </a:r>
            <a:r>
              <a:rPr sz="1800" b="1" spc="-135" dirty="0">
                <a:solidFill>
                  <a:srgbClr val="E36C09"/>
                </a:solidFill>
                <a:latin typeface="Arial"/>
                <a:cs typeface="Arial"/>
              </a:rPr>
              <a:t> </a:t>
            </a:r>
            <a:r>
              <a:rPr sz="1800" b="1" spc="-50" dirty="0">
                <a:solidFill>
                  <a:srgbClr val="E36C09"/>
                </a:solidFill>
                <a:latin typeface="Arial"/>
                <a:cs typeface="Arial"/>
              </a:rPr>
              <a:t>will</a:t>
            </a:r>
            <a:r>
              <a:rPr sz="1800" b="1" spc="-140" dirty="0">
                <a:solidFill>
                  <a:srgbClr val="E36C09"/>
                </a:solidFill>
                <a:latin typeface="Arial"/>
                <a:cs typeface="Arial"/>
              </a:rPr>
              <a:t> </a:t>
            </a:r>
            <a:r>
              <a:rPr sz="1800" b="1" spc="-75" dirty="0">
                <a:solidFill>
                  <a:srgbClr val="E36C09"/>
                </a:solidFill>
                <a:latin typeface="Arial"/>
                <a:cs typeface="Arial"/>
              </a:rPr>
              <a:t>a</a:t>
            </a:r>
            <a:r>
              <a:rPr sz="1800" b="1" spc="-114" dirty="0">
                <a:solidFill>
                  <a:srgbClr val="E36C09"/>
                </a:solidFill>
                <a:latin typeface="Arial"/>
                <a:cs typeface="Arial"/>
              </a:rPr>
              <a:t> </a:t>
            </a:r>
            <a:r>
              <a:rPr sz="1800" b="1" spc="-80" dirty="0">
                <a:solidFill>
                  <a:srgbClr val="E36C09"/>
                </a:solidFill>
                <a:latin typeface="Arial"/>
                <a:cs typeface="Arial"/>
              </a:rPr>
              <a:t>year</a:t>
            </a:r>
            <a:r>
              <a:rPr sz="1800" b="1" spc="-145" dirty="0">
                <a:solidFill>
                  <a:srgbClr val="E36C09"/>
                </a:solidFill>
                <a:latin typeface="Arial"/>
                <a:cs typeface="Arial"/>
              </a:rPr>
              <a:t> </a:t>
            </a:r>
            <a:r>
              <a:rPr sz="1800" b="1" spc="-85" dirty="0">
                <a:solidFill>
                  <a:srgbClr val="E36C09"/>
                </a:solidFill>
                <a:latin typeface="Arial"/>
                <a:cs typeface="Arial"/>
              </a:rPr>
              <a:t>abroad</a:t>
            </a:r>
            <a:r>
              <a:rPr sz="1800" b="1" spc="-160" dirty="0">
                <a:solidFill>
                  <a:srgbClr val="E36C09"/>
                </a:solidFill>
                <a:latin typeface="Arial"/>
                <a:cs typeface="Arial"/>
              </a:rPr>
              <a:t> </a:t>
            </a:r>
            <a:r>
              <a:rPr sz="1800" b="1" spc="-150" dirty="0">
                <a:solidFill>
                  <a:srgbClr val="E36C09"/>
                </a:solidFill>
                <a:latin typeface="Arial"/>
                <a:cs typeface="Arial"/>
              </a:rPr>
              <a:t>cost?</a:t>
            </a:r>
            <a:endParaRPr sz="1800" dirty="0">
              <a:latin typeface="Arial"/>
              <a:cs typeface="Arial"/>
            </a:endParaRPr>
          </a:p>
          <a:p>
            <a:pPr>
              <a:lnSpc>
                <a:spcPct val="100000"/>
              </a:lnSpc>
              <a:spcBef>
                <a:spcPts val="35"/>
              </a:spcBef>
              <a:buClr>
                <a:srgbClr val="390074"/>
              </a:buClr>
              <a:buFont typeface="Arial"/>
              <a:buChar char="•"/>
            </a:pPr>
            <a:endParaRPr sz="1850" dirty="0">
              <a:latin typeface="Times New Roman"/>
              <a:cs typeface="Times New Roman"/>
            </a:endParaRPr>
          </a:p>
          <a:p>
            <a:pPr marL="299085" indent="-286385">
              <a:lnSpc>
                <a:spcPct val="100000"/>
              </a:lnSpc>
              <a:buClr>
                <a:srgbClr val="390074"/>
              </a:buClr>
              <a:buFont typeface="Arial"/>
              <a:buChar char="•"/>
              <a:tabLst>
                <a:tab pos="299085" algn="l"/>
                <a:tab pos="299720" algn="l"/>
              </a:tabLst>
            </a:pPr>
            <a:r>
              <a:rPr sz="1800" b="1" spc="-70" dirty="0">
                <a:solidFill>
                  <a:srgbClr val="E36C09"/>
                </a:solidFill>
                <a:latin typeface="Arial"/>
                <a:cs typeface="Arial"/>
              </a:rPr>
              <a:t>How </a:t>
            </a:r>
            <a:r>
              <a:rPr sz="1800" b="1" spc="-100" dirty="0">
                <a:solidFill>
                  <a:srgbClr val="E36C09"/>
                </a:solidFill>
                <a:latin typeface="Arial"/>
                <a:cs typeface="Arial"/>
              </a:rPr>
              <a:t>do </a:t>
            </a:r>
            <a:r>
              <a:rPr sz="1800" b="1" spc="-5" dirty="0">
                <a:solidFill>
                  <a:srgbClr val="E36C09"/>
                </a:solidFill>
                <a:latin typeface="Arial"/>
                <a:cs typeface="Arial"/>
              </a:rPr>
              <a:t>I</a:t>
            </a:r>
            <a:r>
              <a:rPr sz="1800" b="1" spc="-200" dirty="0">
                <a:solidFill>
                  <a:srgbClr val="E36C09"/>
                </a:solidFill>
                <a:latin typeface="Arial"/>
                <a:cs typeface="Arial"/>
              </a:rPr>
              <a:t> </a:t>
            </a:r>
            <a:r>
              <a:rPr sz="1800" b="1" spc="-125" dirty="0">
                <a:solidFill>
                  <a:srgbClr val="E36C09"/>
                </a:solidFill>
                <a:latin typeface="Arial"/>
                <a:cs typeface="Arial"/>
              </a:rPr>
              <a:t>apply?</a:t>
            </a:r>
            <a:endParaRPr sz="1800" dirty="0">
              <a:latin typeface="Arial"/>
              <a:cs typeface="Arial"/>
            </a:endParaRPr>
          </a:p>
          <a:p>
            <a:pPr>
              <a:lnSpc>
                <a:spcPct val="100000"/>
              </a:lnSpc>
              <a:spcBef>
                <a:spcPts val="35"/>
              </a:spcBef>
              <a:buClr>
                <a:srgbClr val="390074"/>
              </a:buClr>
              <a:buFont typeface="Arial"/>
              <a:buChar char="•"/>
            </a:pPr>
            <a:endParaRPr sz="1850" dirty="0">
              <a:latin typeface="Times New Roman"/>
              <a:cs typeface="Times New Roman"/>
            </a:endParaRPr>
          </a:p>
          <a:p>
            <a:pPr marL="299085" indent="-286385">
              <a:lnSpc>
                <a:spcPct val="100000"/>
              </a:lnSpc>
              <a:buClr>
                <a:srgbClr val="390074"/>
              </a:buClr>
              <a:buFont typeface="Arial"/>
              <a:buChar char="•"/>
              <a:tabLst>
                <a:tab pos="299085" algn="l"/>
                <a:tab pos="299720" algn="l"/>
              </a:tabLst>
            </a:pPr>
            <a:r>
              <a:rPr sz="1800" b="1" spc="-40" dirty="0">
                <a:solidFill>
                  <a:srgbClr val="E36C09"/>
                </a:solidFill>
                <a:latin typeface="Arial"/>
                <a:cs typeface="Arial"/>
              </a:rPr>
              <a:t>What </a:t>
            </a:r>
            <a:r>
              <a:rPr sz="1800" b="1" spc="-120" dirty="0">
                <a:solidFill>
                  <a:srgbClr val="E36C09"/>
                </a:solidFill>
                <a:latin typeface="Arial"/>
                <a:cs typeface="Arial"/>
              </a:rPr>
              <a:t>happens once </a:t>
            </a:r>
            <a:r>
              <a:rPr sz="1800" b="1" spc="-70" dirty="0">
                <a:solidFill>
                  <a:srgbClr val="E36C09"/>
                </a:solidFill>
                <a:latin typeface="Arial"/>
                <a:cs typeface="Arial"/>
              </a:rPr>
              <a:t>I’ve submitted </a:t>
            </a:r>
            <a:r>
              <a:rPr sz="1800" b="1" spc="-75" dirty="0">
                <a:solidFill>
                  <a:srgbClr val="E36C09"/>
                </a:solidFill>
                <a:latin typeface="Arial"/>
                <a:cs typeface="Arial"/>
              </a:rPr>
              <a:t>my</a:t>
            </a:r>
            <a:r>
              <a:rPr sz="1800" b="1" spc="-375" dirty="0">
                <a:solidFill>
                  <a:srgbClr val="E36C09"/>
                </a:solidFill>
                <a:latin typeface="Arial"/>
                <a:cs typeface="Arial"/>
              </a:rPr>
              <a:t> </a:t>
            </a:r>
            <a:r>
              <a:rPr sz="1800" b="1" spc="-95" dirty="0">
                <a:solidFill>
                  <a:srgbClr val="E36C09"/>
                </a:solidFill>
                <a:latin typeface="Arial"/>
                <a:cs typeface="Arial"/>
              </a:rPr>
              <a:t>application?</a:t>
            </a:r>
            <a:endParaRPr sz="1800" dirty="0">
              <a:latin typeface="Arial"/>
              <a:cs typeface="Arial"/>
            </a:endParaRPr>
          </a:p>
          <a:p>
            <a:pPr>
              <a:lnSpc>
                <a:spcPct val="100000"/>
              </a:lnSpc>
              <a:spcBef>
                <a:spcPts val="35"/>
              </a:spcBef>
              <a:buClr>
                <a:srgbClr val="390074"/>
              </a:buClr>
              <a:buFont typeface="Arial"/>
              <a:buChar char="•"/>
            </a:pPr>
            <a:endParaRPr sz="1850" dirty="0">
              <a:latin typeface="Times New Roman"/>
              <a:cs typeface="Times New Roman"/>
            </a:endParaRPr>
          </a:p>
          <a:p>
            <a:pPr marL="299085" indent="-286385">
              <a:lnSpc>
                <a:spcPct val="100000"/>
              </a:lnSpc>
              <a:buClr>
                <a:srgbClr val="390074"/>
              </a:buClr>
              <a:buFont typeface="Arial"/>
              <a:buChar char="•"/>
              <a:tabLst>
                <a:tab pos="299085" algn="l"/>
                <a:tab pos="299720" algn="l"/>
              </a:tabLst>
            </a:pPr>
            <a:r>
              <a:rPr sz="1800" b="1" spc="-85" dirty="0">
                <a:solidFill>
                  <a:srgbClr val="E36C09"/>
                </a:solidFill>
                <a:latin typeface="Arial"/>
                <a:cs typeface="Arial"/>
              </a:rPr>
              <a:t>Frequently </a:t>
            </a:r>
            <a:r>
              <a:rPr sz="1800" b="1" spc="-120" dirty="0">
                <a:solidFill>
                  <a:srgbClr val="E36C09"/>
                </a:solidFill>
                <a:latin typeface="Arial"/>
                <a:cs typeface="Arial"/>
              </a:rPr>
              <a:t>asked</a:t>
            </a:r>
            <a:r>
              <a:rPr sz="1800" b="1" spc="-190" dirty="0">
                <a:solidFill>
                  <a:srgbClr val="E36C09"/>
                </a:solidFill>
                <a:latin typeface="Arial"/>
                <a:cs typeface="Arial"/>
              </a:rPr>
              <a:t> </a:t>
            </a:r>
            <a:r>
              <a:rPr sz="1800" b="1" spc="-110" dirty="0">
                <a:solidFill>
                  <a:srgbClr val="E36C09"/>
                </a:solidFill>
                <a:latin typeface="Arial"/>
                <a:cs typeface="Arial"/>
              </a:rPr>
              <a:t>questions</a:t>
            </a:r>
            <a:endParaRPr sz="1800" dirty="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4863" y="609981"/>
            <a:ext cx="5212080" cy="329565"/>
          </a:xfrm>
          <a:prstGeom prst="rect">
            <a:avLst/>
          </a:prstGeom>
        </p:spPr>
        <p:txBody>
          <a:bodyPr vert="horz" wrap="square" lIns="0" tIns="11430" rIns="0" bIns="0" rtlCol="0">
            <a:spAutoFit/>
          </a:bodyPr>
          <a:lstStyle/>
          <a:p>
            <a:pPr marL="12700">
              <a:lnSpc>
                <a:spcPct val="100000"/>
              </a:lnSpc>
              <a:spcBef>
                <a:spcPts val="90"/>
              </a:spcBef>
            </a:pPr>
            <a:r>
              <a:rPr u="none" spc="-95" dirty="0">
                <a:solidFill>
                  <a:srgbClr val="EB631E"/>
                </a:solidFill>
              </a:rPr>
              <a:t>Contact </a:t>
            </a:r>
            <a:r>
              <a:rPr u="none" spc="-204" dirty="0">
                <a:solidFill>
                  <a:srgbClr val="EB631E"/>
                </a:solidFill>
              </a:rPr>
              <a:t>us </a:t>
            </a:r>
            <a:r>
              <a:rPr u="none" dirty="0">
                <a:solidFill>
                  <a:srgbClr val="EB631E"/>
                </a:solidFill>
              </a:rPr>
              <a:t>at</a:t>
            </a:r>
            <a:r>
              <a:rPr u="none" spc="-80" dirty="0">
                <a:solidFill>
                  <a:srgbClr val="EB631E"/>
                </a:solidFill>
              </a:rPr>
              <a:t> </a:t>
            </a:r>
            <a:r>
              <a:rPr spc="-95" dirty="0">
                <a:hlinkClick r:id="rId3"/>
              </a:rPr>
              <a:t>studyabroadstudents@rhul.ac.uk</a:t>
            </a:r>
          </a:p>
        </p:txBody>
      </p:sp>
      <p:sp>
        <p:nvSpPr>
          <p:cNvPr id="3" name="object 3"/>
          <p:cNvSpPr txBox="1"/>
          <p:nvPr/>
        </p:nvSpPr>
        <p:spPr>
          <a:xfrm>
            <a:off x="454863" y="1219962"/>
            <a:ext cx="8221345" cy="2158365"/>
          </a:xfrm>
          <a:prstGeom prst="rect">
            <a:avLst/>
          </a:prstGeom>
        </p:spPr>
        <p:txBody>
          <a:bodyPr vert="horz" wrap="square" lIns="0" tIns="11430" rIns="0" bIns="0" rtlCol="0">
            <a:spAutoFit/>
          </a:bodyPr>
          <a:lstStyle/>
          <a:p>
            <a:pPr marL="12700" marR="5080">
              <a:lnSpc>
                <a:spcPct val="100000"/>
              </a:lnSpc>
              <a:spcBef>
                <a:spcPts val="90"/>
              </a:spcBef>
            </a:pPr>
            <a:r>
              <a:rPr sz="2000" b="1" spc="-105" dirty="0">
                <a:solidFill>
                  <a:srgbClr val="EB631E"/>
                </a:solidFill>
                <a:latin typeface="Arial"/>
                <a:cs typeface="Arial"/>
              </a:rPr>
              <a:t>The </a:t>
            </a:r>
            <a:r>
              <a:rPr sz="2000" b="1" spc="-125" dirty="0">
                <a:solidFill>
                  <a:srgbClr val="EB631E"/>
                </a:solidFill>
                <a:latin typeface="Arial"/>
                <a:cs typeface="Arial"/>
              </a:rPr>
              <a:t>brochure </a:t>
            </a:r>
            <a:r>
              <a:rPr sz="2000" b="1" spc="-105" dirty="0">
                <a:solidFill>
                  <a:srgbClr val="EB631E"/>
                </a:solidFill>
                <a:latin typeface="Arial"/>
                <a:cs typeface="Arial"/>
              </a:rPr>
              <a:t>and </a:t>
            </a:r>
            <a:r>
              <a:rPr sz="2000" b="1" spc="-90" dirty="0">
                <a:solidFill>
                  <a:srgbClr val="EB631E"/>
                </a:solidFill>
                <a:latin typeface="Arial"/>
                <a:cs typeface="Arial"/>
              </a:rPr>
              <a:t>application </a:t>
            </a:r>
            <a:r>
              <a:rPr sz="2000" b="1" spc="-114" dirty="0">
                <a:solidFill>
                  <a:srgbClr val="EB631E"/>
                </a:solidFill>
                <a:latin typeface="Arial"/>
                <a:cs typeface="Arial"/>
              </a:rPr>
              <a:t>forms </a:t>
            </a:r>
            <a:r>
              <a:rPr sz="2000" b="1" spc="-60" dirty="0">
                <a:solidFill>
                  <a:srgbClr val="EB631E"/>
                </a:solidFill>
                <a:latin typeface="Arial"/>
                <a:cs typeface="Arial"/>
              </a:rPr>
              <a:t>will </a:t>
            </a:r>
            <a:r>
              <a:rPr sz="2000" b="1" spc="-105" dirty="0">
                <a:solidFill>
                  <a:srgbClr val="EB631E"/>
                </a:solidFill>
                <a:latin typeface="Arial"/>
                <a:cs typeface="Arial"/>
              </a:rPr>
              <a:t>be </a:t>
            </a:r>
            <a:r>
              <a:rPr sz="2000" b="1" spc="-85" dirty="0">
                <a:solidFill>
                  <a:srgbClr val="EB631E"/>
                </a:solidFill>
                <a:latin typeface="Arial"/>
                <a:cs typeface="Arial"/>
              </a:rPr>
              <a:t>available </a:t>
            </a:r>
            <a:r>
              <a:rPr sz="2000" b="1" spc="-80" dirty="0">
                <a:solidFill>
                  <a:srgbClr val="EB631E"/>
                </a:solidFill>
                <a:latin typeface="Arial"/>
                <a:cs typeface="Arial"/>
              </a:rPr>
              <a:t>from </a:t>
            </a:r>
            <a:r>
              <a:rPr lang="en-GB" sz="2000" b="1" spc="-80" dirty="0" smtClean="0">
                <a:solidFill>
                  <a:srgbClr val="EB631E"/>
                </a:solidFill>
                <a:latin typeface="Arial"/>
                <a:cs typeface="Arial"/>
              </a:rPr>
              <a:t>on Monday 18</a:t>
            </a:r>
            <a:r>
              <a:rPr lang="en-GB" sz="2000" b="1" spc="-90" dirty="0" smtClean="0">
                <a:solidFill>
                  <a:srgbClr val="EB631E"/>
                </a:solidFill>
                <a:latin typeface="Arial"/>
                <a:cs typeface="Arial"/>
              </a:rPr>
              <a:t> </a:t>
            </a:r>
            <a:r>
              <a:rPr sz="2000" b="1" spc="-90" dirty="0" smtClean="0">
                <a:solidFill>
                  <a:srgbClr val="EB631E"/>
                </a:solidFill>
                <a:latin typeface="Arial"/>
                <a:cs typeface="Arial"/>
              </a:rPr>
              <a:t>November </a:t>
            </a:r>
            <a:r>
              <a:rPr sz="2000" b="1" spc="-145" dirty="0" smtClean="0">
                <a:solidFill>
                  <a:srgbClr val="EB631E"/>
                </a:solidFill>
                <a:latin typeface="Arial"/>
                <a:cs typeface="Arial"/>
              </a:rPr>
              <a:t>201</a:t>
            </a:r>
            <a:r>
              <a:rPr lang="en-GB" sz="2000" b="1" spc="-145" dirty="0" smtClean="0">
                <a:solidFill>
                  <a:srgbClr val="EB631E"/>
                </a:solidFill>
                <a:latin typeface="Arial"/>
                <a:cs typeface="Arial"/>
              </a:rPr>
              <a:t>9</a:t>
            </a:r>
            <a:r>
              <a:rPr sz="2000" b="1" spc="-145" dirty="0" smtClean="0">
                <a:solidFill>
                  <a:srgbClr val="EB631E"/>
                </a:solidFill>
                <a:latin typeface="Arial"/>
                <a:cs typeface="Arial"/>
              </a:rPr>
              <a:t> </a:t>
            </a:r>
            <a:r>
              <a:rPr sz="2000" b="1" dirty="0">
                <a:solidFill>
                  <a:srgbClr val="EB631E"/>
                </a:solidFill>
                <a:latin typeface="Arial"/>
                <a:cs typeface="Arial"/>
              </a:rPr>
              <a:t>at  </a:t>
            </a:r>
            <a:r>
              <a:rPr sz="2000" b="1" u="heavy" spc="-80" dirty="0">
                <a:uFill>
                  <a:solidFill>
                    <a:srgbClr val="000000"/>
                  </a:solidFill>
                </a:uFill>
                <a:latin typeface="Arial"/>
                <a:cs typeface="Arial"/>
                <a:hlinkClick r:id="rId4"/>
              </a:rPr>
              <a:t>https://www.royalholloway.ac.uk/international/studyabroadandexchanges</a:t>
            </a:r>
            <a:endParaRPr sz="2000" dirty="0">
              <a:latin typeface="Arial"/>
              <a:cs typeface="Arial"/>
            </a:endParaRPr>
          </a:p>
          <a:p>
            <a:pPr marL="12700">
              <a:lnSpc>
                <a:spcPct val="100000"/>
              </a:lnSpc>
            </a:pPr>
            <a:r>
              <a:rPr sz="2000" b="1" u="heavy" spc="-90" dirty="0">
                <a:uFill>
                  <a:solidFill>
                    <a:srgbClr val="000000"/>
                  </a:solidFill>
                </a:uFill>
                <a:latin typeface="Arial"/>
                <a:cs typeface="Arial"/>
                <a:hlinkClick r:id="rId4"/>
              </a:rPr>
              <a:t>/outgoing/internationalexchangeoutsideeurope.aspx</a:t>
            </a:r>
            <a:r>
              <a:rPr sz="2000" spc="-90" dirty="0">
                <a:solidFill>
                  <a:srgbClr val="EB631E"/>
                </a:solidFill>
                <a:latin typeface="Arial"/>
                <a:cs typeface="Arial"/>
                <a:hlinkClick r:id="rId4"/>
              </a:rPr>
              <a:t>.</a:t>
            </a:r>
            <a:endParaRPr sz="2000" dirty="0">
              <a:latin typeface="Arial"/>
              <a:cs typeface="Arial"/>
            </a:endParaRPr>
          </a:p>
          <a:p>
            <a:pPr>
              <a:lnSpc>
                <a:spcPct val="100000"/>
              </a:lnSpc>
              <a:spcBef>
                <a:spcPts val="45"/>
              </a:spcBef>
            </a:pPr>
            <a:endParaRPr sz="2050" dirty="0">
              <a:latin typeface="Times New Roman"/>
              <a:cs typeface="Times New Roman"/>
            </a:endParaRPr>
          </a:p>
          <a:p>
            <a:pPr marL="12700">
              <a:lnSpc>
                <a:spcPct val="100000"/>
              </a:lnSpc>
            </a:pPr>
            <a:r>
              <a:rPr sz="2000" b="1" spc="-105" dirty="0">
                <a:solidFill>
                  <a:srgbClr val="EB631E"/>
                </a:solidFill>
                <a:latin typeface="Arial"/>
                <a:cs typeface="Arial"/>
              </a:rPr>
              <a:t>NB </a:t>
            </a:r>
            <a:r>
              <a:rPr sz="2000" b="1" spc="-135" dirty="0">
                <a:solidFill>
                  <a:srgbClr val="EB631E"/>
                </a:solidFill>
                <a:latin typeface="Arial"/>
                <a:cs typeface="Arial"/>
              </a:rPr>
              <a:t>These </a:t>
            </a:r>
            <a:r>
              <a:rPr sz="2000" b="1" spc="-120" dirty="0">
                <a:solidFill>
                  <a:srgbClr val="EB631E"/>
                </a:solidFill>
                <a:latin typeface="Arial"/>
                <a:cs typeface="Arial"/>
              </a:rPr>
              <a:t>forms </a:t>
            </a:r>
            <a:r>
              <a:rPr sz="2000" b="1" spc="-90" dirty="0">
                <a:solidFill>
                  <a:srgbClr val="EB631E"/>
                </a:solidFill>
                <a:latin typeface="Arial"/>
                <a:cs typeface="Arial"/>
              </a:rPr>
              <a:t>are </a:t>
            </a:r>
            <a:r>
              <a:rPr sz="2000" b="1" spc="-95" dirty="0">
                <a:solidFill>
                  <a:srgbClr val="EB631E"/>
                </a:solidFill>
                <a:latin typeface="Arial"/>
                <a:cs typeface="Arial"/>
              </a:rPr>
              <a:t>only </a:t>
            </a:r>
            <a:r>
              <a:rPr sz="2000" b="1" spc="-75" dirty="0">
                <a:solidFill>
                  <a:srgbClr val="EB631E"/>
                </a:solidFill>
                <a:latin typeface="Arial"/>
                <a:cs typeface="Arial"/>
              </a:rPr>
              <a:t>for </a:t>
            </a:r>
            <a:r>
              <a:rPr sz="2000" b="1" spc="-60" dirty="0">
                <a:solidFill>
                  <a:srgbClr val="EB631E"/>
                </a:solidFill>
                <a:latin typeface="Arial"/>
                <a:cs typeface="Arial"/>
              </a:rPr>
              <a:t>International </a:t>
            </a:r>
            <a:r>
              <a:rPr sz="2000" b="1" spc="-140" dirty="0">
                <a:solidFill>
                  <a:srgbClr val="EB631E"/>
                </a:solidFill>
                <a:latin typeface="Arial"/>
                <a:cs typeface="Arial"/>
              </a:rPr>
              <a:t>Exchange </a:t>
            </a:r>
            <a:r>
              <a:rPr sz="2000" b="1" spc="-95" dirty="0">
                <a:solidFill>
                  <a:srgbClr val="EB631E"/>
                </a:solidFill>
                <a:latin typeface="Arial"/>
                <a:cs typeface="Arial"/>
              </a:rPr>
              <a:t>applications.</a:t>
            </a:r>
            <a:r>
              <a:rPr sz="2000" b="1" spc="-430" dirty="0">
                <a:solidFill>
                  <a:srgbClr val="EB631E"/>
                </a:solidFill>
                <a:latin typeface="Arial"/>
                <a:cs typeface="Arial"/>
              </a:rPr>
              <a:t> </a:t>
            </a:r>
            <a:r>
              <a:rPr sz="2000" b="1" spc="-105" dirty="0">
                <a:solidFill>
                  <a:srgbClr val="EB631E"/>
                </a:solidFill>
                <a:latin typeface="Arial"/>
                <a:cs typeface="Arial"/>
              </a:rPr>
              <a:t>The</a:t>
            </a:r>
            <a:endParaRPr sz="2000" dirty="0">
              <a:latin typeface="Arial"/>
              <a:cs typeface="Arial"/>
            </a:endParaRPr>
          </a:p>
          <a:p>
            <a:pPr marL="12700">
              <a:lnSpc>
                <a:spcPct val="100000"/>
              </a:lnSpc>
            </a:pPr>
            <a:r>
              <a:rPr sz="2000" b="1" spc="-155" dirty="0">
                <a:solidFill>
                  <a:srgbClr val="EB631E"/>
                </a:solidFill>
                <a:latin typeface="Arial"/>
                <a:cs typeface="Arial"/>
              </a:rPr>
              <a:t>Erasmus+ </a:t>
            </a:r>
            <a:r>
              <a:rPr sz="2000" b="1" spc="-165" dirty="0">
                <a:solidFill>
                  <a:srgbClr val="EB631E"/>
                </a:solidFill>
                <a:latin typeface="Arial"/>
                <a:cs typeface="Arial"/>
              </a:rPr>
              <a:t>process </a:t>
            </a:r>
            <a:r>
              <a:rPr sz="2000" b="1" spc="-100" dirty="0">
                <a:solidFill>
                  <a:srgbClr val="EB631E"/>
                </a:solidFill>
                <a:latin typeface="Arial"/>
                <a:cs typeface="Arial"/>
              </a:rPr>
              <a:t>takes </a:t>
            </a:r>
            <a:r>
              <a:rPr sz="2000" b="1" spc="-120" dirty="0">
                <a:solidFill>
                  <a:srgbClr val="EB631E"/>
                </a:solidFill>
                <a:latin typeface="Arial"/>
                <a:cs typeface="Arial"/>
              </a:rPr>
              <a:t>place </a:t>
            </a:r>
            <a:r>
              <a:rPr sz="2000" b="1" spc="-90" dirty="0">
                <a:solidFill>
                  <a:srgbClr val="EB631E"/>
                </a:solidFill>
                <a:latin typeface="Arial"/>
                <a:cs typeface="Arial"/>
              </a:rPr>
              <a:t>in </a:t>
            </a:r>
            <a:r>
              <a:rPr sz="2000" b="1" spc="-45" dirty="0">
                <a:solidFill>
                  <a:srgbClr val="EB631E"/>
                </a:solidFill>
                <a:latin typeface="Arial"/>
                <a:cs typeface="Arial"/>
              </a:rPr>
              <a:t>the </a:t>
            </a:r>
            <a:r>
              <a:rPr sz="2000" b="1" spc="-114" dirty="0">
                <a:solidFill>
                  <a:srgbClr val="EB631E"/>
                </a:solidFill>
                <a:latin typeface="Arial"/>
                <a:cs typeface="Arial"/>
              </a:rPr>
              <a:t>Spring</a:t>
            </a:r>
            <a:r>
              <a:rPr sz="2000" b="1" spc="-420" dirty="0">
                <a:solidFill>
                  <a:srgbClr val="EB631E"/>
                </a:solidFill>
                <a:latin typeface="Arial"/>
                <a:cs typeface="Arial"/>
              </a:rPr>
              <a:t> </a:t>
            </a:r>
            <a:r>
              <a:rPr sz="2000" b="1" spc="-130" dirty="0">
                <a:solidFill>
                  <a:srgbClr val="EB631E"/>
                </a:solidFill>
                <a:latin typeface="Arial"/>
                <a:cs typeface="Arial"/>
              </a:rPr>
              <a:t>Term</a:t>
            </a:r>
            <a:endParaRPr sz="2000" dirty="0">
              <a:latin typeface="Arial"/>
              <a:cs typeface="Arial"/>
            </a:endParaRPr>
          </a:p>
        </p:txBody>
      </p:sp>
      <p:sp>
        <p:nvSpPr>
          <p:cNvPr id="4" name="object 4"/>
          <p:cNvSpPr txBox="1"/>
          <p:nvPr/>
        </p:nvSpPr>
        <p:spPr>
          <a:xfrm>
            <a:off x="454863" y="4771390"/>
            <a:ext cx="1875155" cy="299720"/>
          </a:xfrm>
          <a:prstGeom prst="rect">
            <a:avLst/>
          </a:prstGeom>
        </p:spPr>
        <p:txBody>
          <a:bodyPr vert="horz" wrap="square" lIns="0" tIns="12700" rIns="0" bIns="0" rtlCol="0">
            <a:spAutoFit/>
          </a:bodyPr>
          <a:lstStyle/>
          <a:p>
            <a:pPr marL="12700">
              <a:lnSpc>
                <a:spcPct val="100000"/>
              </a:lnSpc>
              <a:spcBef>
                <a:spcPts val="100"/>
              </a:spcBef>
            </a:pPr>
            <a:r>
              <a:rPr sz="1800" b="1" spc="-80" dirty="0">
                <a:solidFill>
                  <a:srgbClr val="E36C09"/>
                </a:solidFill>
                <a:latin typeface="Arial"/>
                <a:cs typeface="Arial"/>
              </a:rPr>
              <a:t>Further</a:t>
            </a:r>
            <a:r>
              <a:rPr sz="1800" b="1" spc="-150" dirty="0">
                <a:solidFill>
                  <a:srgbClr val="E36C09"/>
                </a:solidFill>
                <a:latin typeface="Arial"/>
                <a:cs typeface="Arial"/>
              </a:rPr>
              <a:t> </a:t>
            </a:r>
            <a:r>
              <a:rPr sz="1800" b="1" spc="-125" dirty="0">
                <a:solidFill>
                  <a:srgbClr val="E36C09"/>
                </a:solidFill>
                <a:latin typeface="Arial"/>
                <a:cs typeface="Arial"/>
              </a:rPr>
              <a:t>questions?</a:t>
            </a:r>
            <a:endParaRPr sz="18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4728464"/>
            <a:ext cx="1927860" cy="299720"/>
          </a:xfrm>
          <a:prstGeom prst="rect">
            <a:avLst/>
          </a:prstGeom>
        </p:spPr>
        <p:txBody>
          <a:bodyPr vert="horz" wrap="square" lIns="0" tIns="12700" rIns="0" bIns="0" rtlCol="0">
            <a:spAutoFit/>
          </a:bodyPr>
          <a:lstStyle/>
          <a:p>
            <a:pPr marL="12700">
              <a:lnSpc>
                <a:spcPct val="100000"/>
              </a:lnSpc>
              <a:spcBef>
                <a:spcPts val="100"/>
              </a:spcBef>
            </a:pPr>
            <a:r>
              <a:rPr sz="1800" b="1" spc="-80" dirty="0">
                <a:solidFill>
                  <a:srgbClr val="E86D09"/>
                </a:solidFill>
                <a:latin typeface="Arial"/>
                <a:cs typeface="Arial"/>
              </a:rPr>
              <a:t>Why </a:t>
            </a:r>
            <a:r>
              <a:rPr sz="1800" b="1" spc="-90" dirty="0">
                <a:solidFill>
                  <a:srgbClr val="E86D09"/>
                </a:solidFill>
                <a:latin typeface="Arial"/>
                <a:cs typeface="Arial"/>
              </a:rPr>
              <a:t>study</a:t>
            </a:r>
            <a:r>
              <a:rPr sz="1800" b="1" spc="-260" dirty="0">
                <a:solidFill>
                  <a:srgbClr val="E86D09"/>
                </a:solidFill>
                <a:latin typeface="Arial"/>
                <a:cs typeface="Arial"/>
              </a:rPr>
              <a:t> </a:t>
            </a:r>
            <a:r>
              <a:rPr sz="1800" b="1" spc="-114" dirty="0">
                <a:solidFill>
                  <a:srgbClr val="E86D09"/>
                </a:solidFill>
                <a:latin typeface="Arial"/>
                <a:cs typeface="Arial"/>
              </a:rPr>
              <a:t>abroad?</a:t>
            </a:r>
            <a:endParaRPr sz="1800">
              <a:latin typeface="Arial"/>
              <a:cs typeface="Arial"/>
            </a:endParaRPr>
          </a:p>
        </p:txBody>
      </p:sp>
      <p:sp>
        <p:nvSpPr>
          <p:cNvPr id="3" name="object 3"/>
          <p:cNvSpPr txBox="1"/>
          <p:nvPr/>
        </p:nvSpPr>
        <p:spPr>
          <a:xfrm>
            <a:off x="527100" y="493217"/>
            <a:ext cx="8134350" cy="3264535"/>
          </a:xfrm>
          <a:prstGeom prst="rect">
            <a:avLst/>
          </a:prstGeom>
        </p:spPr>
        <p:txBody>
          <a:bodyPr vert="horz" wrap="square" lIns="0" tIns="12700" rIns="0" bIns="0" rtlCol="0">
            <a:spAutoFit/>
          </a:bodyPr>
          <a:lstStyle/>
          <a:p>
            <a:pPr marL="12700">
              <a:lnSpc>
                <a:spcPts val="2055"/>
              </a:lnSpc>
              <a:spcBef>
                <a:spcPts val="100"/>
              </a:spcBef>
            </a:pPr>
            <a:r>
              <a:rPr sz="1800" b="1" spc="-185" dirty="0">
                <a:solidFill>
                  <a:srgbClr val="EB631E"/>
                </a:solidFill>
                <a:latin typeface="Arial"/>
                <a:cs typeface="Arial"/>
              </a:rPr>
              <a:t>As </a:t>
            </a:r>
            <a:r>
              <a:rPr sz="1800" b="1" spc="-90" dirty="0">
                <a:solidFill>
                  <a:srgbClr val="EB631E"/>
                </a:solidFill>
                <a:latin typeface="Arial"/>
                <a:cs typeface="Arial"/>
              </a:rPr>
              <a:t>one </a:t>
            </a:r>
            <a:r>
              <a:rPr sz="1800" b="1" spc="-55" dirty="0">
                <a:solidFill>
                  <a:srgbClr val="EB631E"/>
                </a:solidFill>
                <a:latin typeface="Arial"/>
                <a:cs typeface="Arial"/>
              </a:rPr>
              <a:t>of </a:t>
            </a:r>
            <a:r>
              <a:rPr sz="1800" b="1" spc="-95" dirty="0">
                <a:solidFill>
                  <a:srgbClr val="EB631E"/>
                </a:solidFill>
                <a:latin typeface="Arial"/>
                <a:cs typeface="Arial"/>
              </a:rPr>
              <a:t>our students </a:t>
            </a:r>
            <a:r>
              <a:rPr sz="1800" b="1" spc="-85" dirty="0">
                <a:solidFill>
                  <a:srgbClr val="EB631E"/>
                </a:solidFill>
                <a:latin typeface="Arial"/>
                <a:cs typeface="Arial"/>
              </a:rPr>
              <a:t>who </a:t>
            </a:r>
            <a:r>
              <a:rPr sz="1800" b="1" spc="-90" dirty="0">
                <a:solidFill>
                  <a:srgbClr val="EB631E"/>
                </a:solidFill>
                <a:latin typeface="Arial"/>
                <a:cs typeface="Arial"/>
              </a:rPr>
              <a:t>studied </a:t>
            </a:r>
            <a:r>
              <a:rPr sz="1800" b="1" spc="-85" dirty="0">
                <a:solidFill>
                  <a:srgbClr val="EB631E"/>
                </a:solidFill>
                <a:latin typeface="Arial"/>
                <a:cs typeface="Arial"/>
              </a:rPr>
              <a:t>abroad </a:t>
            </a:r>
            <a:r>
              <a:rPr sz="1800" b="1" spc="-80" dirty="0">
                <a:solidFill>
                  <a:srgbClr val="EB631E"/>
                </a:solidFill>
                <a:latin typeface="Arial"/>
                <a:cs typeface="Arial"/>
              </a:rPr>
              <a:t>said, ‘The </a:t>
            </a:r>
            <a:r>
              <a:rPr sz="1800" b="1" spc="-85" dirty="0">
                <a:solidFill>
                  <a:srgbClr val="EB631E"/>
                </a:solidFill>
                <a:latin typeface="Arial"/>
                <a:cs typeface="Arial"/>
              </a:rPr>
              <a:t>best </a:t>
            </a:r>
            <a:r>
              <a:rPr sz="1800" b="1" spc="-80" dirty="0">
                <a:solidFill>
                  <a:srgbClr val="EB631E"/>
                </a:solidFill>
                <a:latin typeface="Arial"/>
                <a:cs typeface="Arial"/>
              </a:rPr>
              <a:t>year </a:t>
            </a:r>
            <a:r>
              <a:rPr sz="1800" b="1" spc="-95" dirty="0">
                <a:solidFill>
                  <a:srgbClr val="EB631E"/>
                </a:solidFill>
                <a:latin typeface="Arial"/>
                <a:cs typeface="Arial"/>
              </a:rPr>
              <a:t>you </a:t>
            </a:r>
            <a:r>
              <a:rPr sz="1800" b="1" spc="-130" dirty="0">
                <a:solidFill>
                  <a:srgbClr val="EB631E"/>
                </a:solidFill>
                <a:latin typeface="Arial"/>
                <a:cs typeface="Arial"/>
              </a:rPr>
              <a:t>spend</a:t>
            </a:r>
            <a:r>
              <a:rPr sz="1800" b="1" spc="-315" dirty="0">
                <a:solidFill>
                  <a:srgbClr val="EB631E"/>
                </a:solidFill>
                <a:latin typeface="Arial"/>
                <a:cs typeface="Arial"/>
              </a:rPr>
              <a:t> </a:t>
            </a:r>
            <a:r>
              <a:rPr sz="1800" b="1" spc="5" dirty="0">
                <a:solidFill>
                  <a:srgbClr val="EB631E"/>
                </a:solidFill>
                <a:latin typeface="Arial"/>
                <a:cs typeface="Arial"/>
              </a:rPr>
              <a:t>at</a:t>
            </a:r>
            <a:endParaRPr sz="1800" dirty="0">
              <a:latin typeface="Arial"/>
              <a:cs typeface="Arial"/>
            </a:endParaRPr>
          </a:p>
          <a:p>
            <a:pPr marL="12700">
              <a:lnSpc>
                <a:spcPts val="2055"/>
              </a:lnSpc>
            </a:pPr>
            <a:r>
              <a:rPr sz="1800" b="1" spc="-85" dirty="0">
                <a:solidFill>
                  <a:srgbClr val="EB631E"/>
                </a:solidFill>
                <a:latin typeface="Arial"/>
                <a:cs typeface="Arial"/>
              </a:rPr>
              <a:t>university</a:t>
            </a:r>
            <a:r>
              <a:rPr sz="1800" b="1" spc="-135" dirty="0">
                <a:solidFill>
                  <a:srgbClr val="EB631E"/>
                </a:solidFill>
                <a:latin typeface="Arial"/>
                <a:cs typeface="Arial"/>
              </a:rPr>
              <a:t> </a:t>
            </a:r>
            <a:r>
              <a:rPr sz="1800" b="1" spc="-114" dirty="0">
                <a:solidFill>
                  <a:srgbClr val="EB631E"/>
                </a:solidFill>
                <a:latin typeface="Arial"/>
                <a:cs typeface="Arial"/>
              </a:rPr>
              <a:t>could</a:t>
            </a:r>
            <a:r>
              <a:rPr sz="1800" b="1" spc="-160" dirty="0">
                <a:solidFill>
                  <a:srgbClr val="EB631E"/>
                </a:solidFill>
                <a:latin typeface="Arial"/>
                <a:cs typeface="Arial"/>
              </a:rPr>
              <a:t> </a:t>
            </a:r>
            <a:r>
              <a:rPr sz="1800" b="1" spc="-75" dirty="0">
                <a:solidFill>
                  <a:srgbClr val="EB631E"/>
                </a:solidFill>
                <a:latin typeface="Arial"/>
                <a:cs typeface="Arial"/>
              </a:rPr>
              <a:t>actually</a:t>
            </a:r>
            <a:r>
              <a:rPr sz="1800" b="1" spc="-150" dirty="0">
                <a:solidFill>
                  <a:srgbClr val="EB631E"/>
                </a:solidFill>
                <a:latin typeface="Arial"/>
                <a:cs typeface="Arial"/>
              </a:rPr>
              <a:t> </a:t>
            </a:r>
            <a:r>
              <a:rPr sz="1800" b="1" spc="-90" dirty="0">
                <a:solidFill>
                  <a:srgbClr val="EB631E"/>
                </a:solidFill>
                <a:latin typeface="Arial"/>
                <a:cs typeface="Arial"/>
              </a:rPr>
              <a:t>be</a:t>
            </a:r>
            <a:r>
              <a:rPr sz="1800" b="1" spc="-130" dirty="0">
                <a:solidFill>
                  <a:srgbClr val="EB631E"/>
                </a:solidFill>
                <a:latin typeface="Arial"/>
                <a:cs typeface="Arial"/>
              </a:rPr>
              <a:t> </a:t>
            </a:r>
            <a:r>
              <a:rPr sz="1800" b="1" spc="-35" dirty="0">
                <a:solidFill>
                  <a:srgbClr val="EB631E"/>
                </a:solidFill>
                <a:latin typeface="Arial"/>
                <a:cs typeface="Arial"/>
              </a:rPr>
              <a:t>the</a:t>
            </a:r>
            <a:r>
              <a:rPr sz="1800" b="1" spc="-105" dirty="0">
                <a:solidFill>
                  <a:srgbClr val="EB631E"/>
                </a:solidFill>
                <a:latin typeface="Arial"/>
                <a:cs typeface="Arial"/>
              </a:rPr>
              <a:t> </a:t>
            </a:r>
            <a:r>
              <a:rPr sz="1800" b="1" spc="-95" dirty="0">
                <a:solidFill>
                  <a:srgbClr val="EB631E"/>
                </a:solidFill>
                <a:latin typeface="Arial"/>
                <a:cs typeface="Arial"/>
              </a:rPr>
              <a:t>one</a:t>
            </a:r>
            <a:r>
              <a:rPr sz="1800" b="1" spc="-150" dirty="0">
                <a:solidFill>
                  <a:srgbClr val="EB631E"/>
                </a:solidFill>
                <a:latin typeface="Arial"/>
                <a:cs typeface="Arial"/>
              </a:rPr>
              <a:t> </a:t>
            </a:r>
            <a:r>
              <a:rPr sz="1800" b="1" spc="-100" dirty="0">
                <a:solidFill>
                  <a:srgbClr val="EB631E"/>
                </a:solidFill>
                <a:latin typeface="Arial"/>
                <a:cs typeface="Arial"/>
              </a:rPr>
              <a:t>you</a:t>
            </a:r>
            <a:r>
              <a:rPr sz="1800" b="1" spc="-140" dirty="0">
                <a:solidFill>
                  <a:srgbClr val="EB631E"/>
                </a:solidFill>
                <a:latin typeface="Arial"/>
                <a:cs typeface="Arial"/>
              </a:rPr>
              <a:t> </a:t>
            </a:r>
            <a:r>
              <a:rPr sz="1800" b="1" spc="-130" dirty="0">
                <a:solidFill>
                  <a:srgbClr val="EB631E"/>
                </a:solidFill>
                <a:latin typeface="Arial"/>
                <a:cs typeface="Arial"/>
              </a:rPr>
              <a:t>spend</a:t>
            </a:r>
            <a:r>
              <a:rPr sz="1800" b="1" spc="-140" dirty="0">
                <a:solidFill>
                  <a:srgbClr val="EB631E"/>
                </a:solidFill>
                <a:latin typeface="Arial"/>
                <a:cs typeface="Arial"/>
              </a:rPr>
              <a:t> </a:t>
            </a:r>
            <a:r>
              <a:rPr sz="1800" b="1" spc="-70" dirty="0">
                <a:solidFill>
                  <a:srgbClr val="EB631E"/>
                </a:solidFill>
                <a:latin typeface="Arial"/>
                <a:cs typeface="Arial"/>
              </a:rPr>
              <a:t>away</a:t>
            </a:r>
            <a:r>
              <a:rPr sz="1800" b="1" spc="-130" dirty="0">
                <a:solidFill>
                  <a:srgbClr val="EB631E"/>
                </a:solidFill>
                <a:latin typeface="Arial"/>
                <a:cs typeface="Arial"/>
              </a:rPr>
              <a:t> </a:t>
            </a:r>
            <a:r>
              <a:rPr sz="1800" b="1" spc="-65" dirty="0">
                <a:solidFill>
                  <a:srgbClr val="EB631E"/>
                </a:solidFill>
                <a:latin typeface="Arial"/>
                <a:cs typeface="Arial"/>
              </a:rPr>
              <a:t>from</a:t>
            </a:r>
            <a:r>
              <a:rPr sz="1800" b="1" spc="-140" dirty="0">
                <a:solidFill>
                  <a:srgbClr val="EB631E"/>
                </a:solidFill>
                <a:latin typeface="Arial"/>
                <a:cs typeface="Arial"/>
              </a:rPr>
              <a:t> </a:t>
            </a:r>
            <a:r>
              <a:rPr sz="1800" b="1" spc="-70" dirty="0">
                <a:solidFill>
                  <a:srgbClr val="EB631E"/>
                </a:solidFill>
                <a:latin typeface="Arial"/>
                <a:cs typeface="Arial"/>
              </a:rPr>
              <a:t>it…’</a:t>
            </a:r>
            <a:endParaRPr sz="1800" dirty="0">
              <a:latin typeface="Arial"/>
              <a:cs typeface="Arial"/>
            </a:endParaRPr>
          </a:p>
          <a:p>
            <a:pPr>
              <a:lnSpc>
                <a:spcPct val="100000"/>
              </a:lnSpc>
              <a:spcBef>
                <a:spcPts val="5"/>
              </a:spcBef>
            </a:pPr>
            <a:endParaRPr sz="1500" dirty="0">
              <a:latin typeface="Times New Roman"/>
              <a:cs typeface="Times New Roman"/>
            </a:endParaRPr>
          </a:p>
          <a:p>
            <a:pPr marL="12700">
              <a:lnSpc>
                <a:spcPct val="100000"/>
              </a:lnSpc>
            </a:pPr>
            <a:r>
              <a:rPr sz="1800" b="1" spc="-130" dirty="0">
                <a:solidFill>
                  <a:srgbClr val="EB631E"/>
                </a:solidFill>
                <a:latin typeface="Arial"/>
                <a:cs typeface="Arial"/>
              </a:rPr>
              <a:t>By </a:t>
            </a:r>
            <a:r>
              <a:rPr sz="1800" b="1" spc="-114" dirty="0">
                <a:solidFill>
                  <a:srgbClr val="EB631E"/>
                </a:solidFill>
                <a:latin typeface="Arial"/>
                <a:cs typeface="Arial"/>
              </a:rPr>
              <a:t>spending </a:t>
            </a:r>
            <a:r>
              <a:rPr sz="1800" b="1" spc="-35" dirty="0">
                <a:solidFill>
                  <a:srgbClr val="EB631E"/>
                </a:solidFill>
                <a:latin typeface="Arial"/>
                <a:cs typeface="Arial"/>
              </a:rPr>
              <a:t>time </a:t>
            </a:r>
            <a:r>
              <a:rPr sz="1800" b="1" spc="-130" dirty="0">
                <a:solidFill>
                  <a:srgbClr val="EB631E"/>
                </a:solidFill>
                <a:latin typeface="Arial"/>
                <a:cs typeface="Arial"/>
              </a:rPr>
              <a:t>overseas </a:t>
            </a:r>
            <a:r>
              <a:rPr sz="1800" b="1" spc="-95" dirty="0">
                <a:solidFill>
                  <a:srgbClr val="EB631E"/>
                </a:solidFill>
                <a:latin typeface="Arial"/>
                <a:cs typeface="Arial"/>
              </a:rPr>
              <a:t>you</a:t>
            </a:r>
            <a:r>
              <a:rPr sz="1800" b="1" spc="-260" dirty="0">
                <a:solidFill>
                  <a:srgbClr val="EB631E"/>
                </a:solidFill>
                <a:latin typeface="Arial"/>
                <a:cs typeface="Arial"/>
              </a:rPr>
              <a:t> </a:t>
            </a:r>
            <a:r>
              <a:rPr sz="1800" b="1" spc="-114" dirty="0">
                <a:solidFill>
                  <a:srgbClr val="EB631E"/>
                </a:solidFill>
                <a:latin typeface="Arial"/>
                <a:cs typeface="Arial"/>
              </a:rPr>
              <a:t>can:</a:t>
            </a:r>
            <a:endParaRPr sz="1800" dirty="0">
              <a:latin typeface="Arial"/>
              <a:cs typeface="Arial"/>
            </a:endParaRPr>
          </a:p>
          <a:p>
            <a:pPr>
              <a:lnSpc>
                <a:spcPct val="100000"/>
              </a:lnSpc>
              <a:spcBef>
                <a:spcPts val="5"/>
              </a:spcBef>
            </a:pPr>
            <a:endParaRPr sz="1500" dirty="0">
              <a:latin typeface="Times New Roman"/>
              <a:cs typeface="Times New Roman"/>
            </a:endParaRPr>
          </a:p>
          <a:p>
            <a:pPr marL="137160" indent="-124460">
              <a:lnSpc>
                <a:spcPct val="100000"/>
              </a:lnSpc>
              <a:buChar char="-"/>
              <a:tabLst>
                <a:tab pos="137795" algn="l"/>
              </a:tabLst>
            </a:pPr>
            <a:r>
              <a:rPr sz="1800" b="1" spc="-120" dirty="0">
                <a:solidFill>
                  <a:srgbClr val="EB631E"/>
                </a:solidFill>
                <a:latin typeface="Arial"/>
                <a:cs typeface="Arial"/>
              </a:rPr>
              <a:t>Enhance</a:t>
            </a:r>
            <a:r>
              <a:rPr sz="1800" b="1" spc="-170" dirty="0">
                <a:solidFill>
                  <a:srgbClr val="EB631E"/>
                </a:solidFill>
                <a:latin typeface="Arial"/>
                <a:cs typeface="Arial"/>
              </a:rPr>
              <a:t> </a:t>
            </a:r>
            <a:r>
              <a:rPr sz="1800" b="1" spc="-90" dirty="0">
                <a:solidFill>
                  <a:srgbClr val="EB631E"/>
                </a:solidFill>
                <a:latin typeface="Arial"/>
                <a:cs typeface="Arial"/>
              </a:rPr>
              <a:t>your</a:t>
            </a:r>
            <a:r>
              <a:rPr sz="1800" b="1" spc="-145" dirty="0">
                <a:solidFill>
                  <a:srgbClr val="EB631E"/>
                </a:solidFill>
                <a:latin typeface="Arial"/>
                <a:cs typeface="Arial"/>
              </a:rPr>
              <a:t> </a:t>
            </a:r>
            <a:r>
              <a:rPr sz="1800" b="1" spc="-80" dirty="0">
                <a:solidFill>
                  <a:srgbClr val="EB631E"/>
                </a:solidFill>
                <a:latin typeface="Arial"/>
                <a:cs typeface="Arial"/>
              </a:rPr>
              <a:t>overall</a:t>
            </a:r>
            <a:r>
              <a:rPr sz="1800" b="1" spc="-140" dirty="0">
                <a:solidFill>
                  <a:srgbClr val="EB631E"/>
                </a:solidFill>
                <a:latin typeface="Arial"/>
                <a:cs typeface="Arial"/>
              </a:rPr>
              <a:t> </a:t>
            </a:r>
            <a:r>
              <a:rPr sz="1800" b="1" spc="-85" dirty="0">
                <a:solidFill>
                  <a:srgbClr val="EB631E"/>
                </a:solidFill>
                <a:latin typeface="Arial"/>
                <a:cs typeface="Arial"/>
              </a:rPr>
              <a:t>knowledge</a:t>
            </a:r>
            <a:r>
              <a:rPr sz="1800" b="1" spc="-155" dirty="0">
                <a:solidFill>
                  <a:srgbClr val="EB631E"/>
                </a:solidFill>
                <a:latin typeface="Arial"/>
                <a:cs typeface="Arial"/>
              </a:rPr>
              <a:t> </a:t>
            </a:r>
            <a:r>
              <a:rPr sz="1800" b="1" spc="-90" dirty="0">
                <a:solidFill>
                  <a:srgbClr val="EB631E"/>
                </a:solidFill>
                <a:latin typeface="Arial"/>
                <a:cs typeface="Arial"/>
              </a:rPr>
              <a:t>and</a:t>
            </a:r>
            <a:r>
              <a:rPr sz="1800" b="1" spc="-140" dirty="0">
                <a:solidFill>
                  <a:srgbClr val="EB631E"/>
                </a:solidFill>
                <a:latin typeface="Arial"/>
                <a:cs typeface="Arial"/>
              </a:rPr>
              <a:t> </a:t>
            </a:r>
            <a:r>
              <a:rPr sz="1800" b="1" spc="-90" dirty="0">
                <a:solidFill>
                  <a:srgbClr val="EB631E"/>
                </a:solidFill>
                <a:latin typeface="Arial"/>
                <a:cs typeface="Arial"/>
              </a:rPr>
              <a:t>understanding</a:t>
            </a:r>
            <a:r>
              <a:rPr sz="1800" b="1" spc="-170" dirty="0">
                <a:solidFill>
                  <a:srgbClr val="EB631E"/>
                </a:solidFill>
                <a:latin typeface="Arial"/>
                <a:cs typeface="Arial"/>
              </a:rPr>
              <a:t> </a:t>
            </a:r>
            <a:r>
              <a:rPr sz="1800" b="1" spc="-55" dirty="0">
                <a:solidFill>
                  <a:srgbClr val="EB631E"/>
                </a:solidFill>
                <a:latin typeface="Arial"/>
                <a:cs typeface="Arial"/>
              </a:rPr>
              <a:t>of</a:t>
            </a:r>
            <a:r>
              <a:rPr sz="1800" b="1" spc="-160" dirty="0">
                <a:solidFill>
                  <a:srgbClr val="EB631E"/>
                </a:solidFill>
                <a:latin typeface="Arial"/>
                <a:cs typeface="Arial"/>
              </a:rPr>
              <a:t> </a:t>
            </a:r>
            <a:r>
              <a:rPr sz="1800" b="1" spc="-90" dirty="0">
                <a:solidFill>
                  <a:srgbClr val="EB631E"/>
                </a:solidFill>
                <a:latin typeface="Arial"/>
                <a:cs typeface="Arial"/>
              </a:rPr>
              <a:t>your</a:t>
            </a:r>
            <a:r>
              <a:rPr sz="1800" b="1" spc="-145" dirty="0">
                <a:solidFill>
                  <a:srgbClr val="EB631E"/>
                </a:solidFill>
                <a:latin typeface="Arial"/>
                <a:cs typeface="Arial"/>
              </a:rPr>
              <a:t> </a:t>
            </a:r>
            <a:r>
              <a:rPr sz="1800" b="1" spc="-85" dirty="0">
                <a:solidFill>
                  <a:srgbClr val="EB631E"/>
                </a:solidFill>
                <a:latin typeface="Arial"/>
                <a:cs typeface="Arial"/>
              </a:rPr>
              <a:t>subject.</a:t>
            </a:r>
            <a:endParaRPr sz="1800" dirty="0">
              <a:latin typeface="Arial"/>
              <a:cs typeface="Arial"/>
            </a:endParaRPr>
          </a:p>
          <a:p>
            <a:pPr>
              <a:lnSpc>
                <a:spcPct val="100000"/>
              </a:lnSpc>
              <a:spcBef>
                <a:spcPts val="5"/>
              </a:spcBef>
              <a:buClr>
                <a:srgbClr val="EB631E"/>
              </a:buClr>
              <a:buFont typeface="Arial"/>
              <a:buChar char="-"/>
            </a:pPr>
            <a:endParaRPr sz="1500" dirty="0">
              <a:latin typeface="Times New Roman"/>
              <a:cs typeface="Times New Roman"/>
            </a:endParaRPr>
          </a:p>
          <a:p>
            <a:pPr marL="137160" indent="-124460">
              <a:lnSpc>
                <a:spcPct val="100000"/>
              </a:lnSpc>
              <a:buChar char="-"/>
              <a:tabLst>
                <a:tab pos="137795" algn="l"/>
              </a:tabLst>
            </a:pPr>
            <a:r>
              <a:rPr sz="1800" b="1" spc="-90" dirty="0">
                <a:solidFill>
                  <a:srgbClr val="EB631E"/>
                </a:solidFill>
                <a:latin typeface="Arial"/>
                <a:cs typeface="Arial"/>
              </a:rPr>
              <a:t>Develop</a:t>
            </a:r>
            <a:r>
              <a:rPr sz="1800" b="1" spc="-140" dirty="0">
                <a:solidFill>
                  <a:srgbClr val="EB631E"/>
                </a:solidFill>
                <a:latin typeface="Arial"/>
                <a:cs typeface="Arial"/>
              </a:rPr>
              <a:t> </a:t>
            </a:r>
            <a:r>
              <a:rPr sz="1800" b="1" spc="-90" dirty="0">
                <a:solidFill>
                  <a:srgbClr val="EB631E"/>
                </a:solidFill>
                <a:latin typeface="Arial"/>
                <a:cs typeface="Arial"/>
              </a:rPr>
              <a:t>your</a:t>
            </a:r>
            <a:r>
              <a:rPr sz="1800" b="1" spc="-140" dirty="0">
                <a:solidFill>
                  <a:srgbClr val="EB631E"/>
                </a:solidFill>
                <a:latin typeface="Arial"/>
                <a:cs typeface="Arial"/>
              </a:rPr>
              <a:t> </a:t>
            </a:r>
            <a:r>
              <a:rPr sz="1800" b="1" spc="-70" dirty="0">
                <a:solidFill>
                  <a:srgbClr val="EB631E"/>
                </a:solidFill>
                <a:latin typeface="Arial"/>
                <a:cs typeface="Arial"/>
              </a:rPr>
              <a:t>intercultural</a:t>
            </a:r>
            <a:r>
              <a:rPr sz="1800" b="1" spc="-125" dirty="0">
                <a:solidFill>
                  <a:srgbClr val="EB631E"/>
                </a:solidFill>
                <a:latin typeface="Arial"/>
                <a:cs typeface="Arial"/>
              </a:rPr>
              <a:t> </a:t>
            </a:r>
            <a:r>
              <a:rPr sz="1800" b="1" spc="-114" dirty="0">
                <a:solidFill>
                  <a:srgbClr val="EB631E"/>
                </a:solidFill>
                <a:latin typeface="Arial"/>
                <a:cs typeface="Arial"/>
              </a:rPr>
              <a:t>skills</a:t>
            </a:r>
            <a:r>
              <a:rPr sz="1800" b="1" spc="-150" dirty="0">
                <a:solidFill>
                  <a:srgbClr val="EB631E"/>
                </a:solidFill>
                <a:latin typeface="Arial"/>
                <a:cs typeface="Arial"/>
              </a:rPr>
              <a:t> </a:t>
            </a:r>
            <a:r>
              <a:rPr sz="1800" b="1" spc="-5" dirty="0">
                <a:solidFill>
                  <a:srgbClr val="EB631E"/>
                </a:solidFill>
                <a:latin typeface="Arial"/>
                <a:cs typeface="Arial"/>
              </a:rPr>
              <a:t>-</a:t>
            </a:r>
            <a:r>
              <a:rPr sz="1800" b="1" spc="-135" dirty="0">
                <a:solidFill>
                  <a:srgbClr val="EB631E"/>
                </a:solidFill>
                <a:latin typeface="Arial"/>
                <a:cs typeface="Arial"/>
              </a:rPr>
              <a:t> </a:t>
            </a:r>
            <a:r>
              <a:rPr sz="1800" b="1" spc="-85" dirty="0">
                <a:solidFill>
                  <a:srgbClr val="EB631E"/>
                </a:solidFill>
                <a:latin typeface="Arial"/>
                <a:cs typeface="Arial"/>
              </a:rPr>
              <a:t>valuable</a:t>
            </a:r>
            <a:r>
              <a:rPr sz="1800" b="1" spc="-165" dirty="0">
                <a:solidFill>
                  <a:srgbClr val="EB631E"/>
                </a:solidFill>
                <a:latin typeface="Arial"/>
                <a:cs typeface="Arial"/>
              </a:rPr>
              <a:t> </a:t>
            </a:r>
            <a:r>
              <a:rPr sz="1800" b="1" spc="-75" dirty="0">
                <a:solidFill>
                  <a:srgbClr val="EB631E"/>
                </a:solidFill>
                <a:latin typeface="Arial"/>
                <a:cs typeface="Arial"/>
              </a:rPr>
              <a:t>in</a:t>
            </a:r>
            <a:r>
              <a:rPr sz="1800" b="1" spc="-130" dirty="0">
                <a:solidFill>
                  <a:srgbClr val="EB631E"/>
                </a:solidFill>
                <a:latin typeface="Arial"/>
                <a:cs typeface="Arial"/>
              </a:rPr>
              <a:t> </a:t>
            </a:r>
            <a:r>
              <a:rPr sz="1800" b="1" spc="-75" dirty="0">
                <a:solidFill>
                  <a:srgbClr val="EB631E"/>
                </a:solidFill>
                <a:latin typeface="Arial"/>
                <a:cs typeface="Arial"/>
              </a:rPr>
              <a:t>a</a:t>
            </a:r>
            <a:r>
              <a:rPr sz="1800" b="1" spc="-135" dirty="0">
                <a:solidFill>
                  <a:srgbClr val="EB631E"/>
                </a:solidFill>
                <a:latin typeface="Arial"/>
                <a:cs typeface="Arial"/>
              </a:rPr>
              <a:t> </a:t>
            </a:r>
            <a:r>
              <a:rPr sz="1800" b="1" spc="-95" dirty="0">
                <a:solidFill>
                  <a:srgbClr val="EB631E"/>
                </a:solidFill>
                <a:latin typeface="Arial"/>
                <a:cs typeface="Arial"/>
              </a:rPr>
              <a:t>globalised</a:t>
            </a:r>
            <a:r>
              <a:rPr sz="1800" b="1" spc="-135" dirty="0">
                <a:solidFill>
                  <a:srgbClr val="EB631E"/>
                </a:solidFill>
                <a:latin typeface="Arial"/>
                <a:cs typeface="Arial"/>
              </a:rPr>
              <a:t> </a:t>
            </a:r>
            <a:r>
              <a:rPr sz="1800" b="1" spc="-70" dirty="0">
                <a:solidFill>
                  <a:srgbClr val="EB631E"/>
                </a:solidFill>
                <a:latin typeface="Arial"/>
                <a:cs typeface="Arial"/>
              </a:rPr>
              <a:t>employment</a:t>
            </a:r>
            <a:r>
              <a:rPr sz="1800" b="1" spc="-100" dirty="0">
                <a:solidFill>
                  <a:srgbClr val="EB631E"/>
                </a:solidFill>
                <a:latin typeface="Arial"/>
                <a:cs typeface="Arial"/>
              </a:rPr>
              <a:t> </a:t>
            </a:r>
            <a:r>
              <a:rPr sz="1800" b="1" spc="-45" dirty="0">
                <a:solidFill>
                  <a:srgbClr val="EB631E"/>
                </a:solidFill>
                <a:latin typeface="Arial"/>
                <a:cs typeface="Arial"/>
              </a:rPr>
              <a:t>market.</a:t>
            </a:r>
            <a:endParaRPr sz="1800" dirty="0">
              <a:latin typeface="Arial"/>
              <a:cs typeface="Arial"/>
            </a:endParaRPr>
          </a:p>
          <a:p>
            <a:pPr>
              <a:lnSpc>
                <a:spcPct val="100000"/>
              </a:lnSpc>
              <a:spcBef>
                <a:spcPts val="5"/>
              </a:spcBef>
              <a:buClr>
                <a:srgbClr val="EB631E"/>
              </a:buClr>
              <a:buFont typeface="Arial"/>
              <a:buChar char="-"/>
            </a:pPr>
            <a:endParaRPr sz="1500" dirty="0">
              <a:latin typeface="Times New Roman"/>
              <a:cs typeface="Times New Roman"/>
            </a:endParaRPr>
          </a:p>
          <a:p>
            <a:pPr marL="182880" indent="-170180">
              <a:lnSpc>
                <a:spcPct val="100000"/>
              </a:lnSpc>
              <a:buChar char="-"/>
              <a:tabLst>
                <a:tab pos="183515" algn="l"/>
              </a:tabLst>
            </a:pPr>
            <a:r>
              <a:rPr sz="1800" b="1" spc="-85" dirty="0">
                <a:solidFill>
                  <a:srgbClr val="EB631E"/>
                </a:solidFill>
                <a:latin typeface="Arial"/>
                <a:cs typeface="Arial"/>
              </a:rPr>
              <a:t>Have</a:t>
            </a:r>
            <a:r>
              <a:rPr sz="1800" b="1" spc="-100" dirty="0">
                <a:solidFill>
                  <a:srgbClr val="EB631E"/>
                </a:solidFill>
                <a:latin typeface="Arial"/>
                <a:cs typeface="Arial"/>
              </a:rPr>
              <a:t> </a:t>
            </a:r>
            <a:r>
              <a:rPr sz="1800" b="1" spc="-35" dirty="0">
                <a:solidFill>
                  <a:srgbClr val="EB631E"/>
                </a:solidFill>
                <a:latin typeface="Arial"/>
                <a:cs typeface="Arial"/>
              </a:rPr>
              <a:t>the</a:t>
            </a:r>
            <a:r>
              <a:rPr sz="1800" b="1" spc="-105" dirty="0">
                <a:solidFill>
                  <a:srgbClr val="EB631E"/>
                </a:solidFill>
                <a:latin typeface="Arial"/>
                <a:cs typeface="Arial"/>
              </a:rPr>
              <a:t> </a:t>
            </a:r>
            <a:r>
              <a:rPr sz="1800" b="1" spc="-65" dirty="0">
                <a:solidFill>
                  <a:srgbClr val="EB631E"/>
                </a:solidFill>
                <a:latin typeface="Arial"/>
                <a:cs typeface="Arial"/>
              </a:rPr>
              <a:t>opportunity</a:t>
            </a:r>
            <a:r>
              <a:rPr sz="1800" b="1" spc="-135" dirty="0">
                <a:solidFill>
                  <a:srgbClr val="EB631E"/>
                </a:solidFill>
                <a:latin typeface="Arial"/>
                <a:cs typeface="Arial"/>
              </a:rPr>
              <a:t> </a:t>
            </a:r>
            <a:r>
              <a:rPr sz="1800" b="1" spc="-20" dirty="0">
                <a:solidFill>
                  <a:srgbClr val="EB631E"/>
                </a:solidFill>
                <a:latin typeface="Arial"/>
                <a:cs typeface="Arial"/>
              </a:rPr>
              <a:t>to</a:t>
            </a:r>
            <a:r>
              <a:rPr sz="1800" b="1" spc="-110" dirty="0">
                <a:solidFill>
                  <a:srgbClr val="EB631E"/>
                </a:solidFill>
                <a:latin typeface="Arial"/>
                <a:cs typeface="Arial"/>
              </a:rPr>
              <a:t> </a:t>
            </a:r>
            <a:r>
              <a:rPr sz="1800" b="1" spc="-80" dirty="0">
                <a:solidFill>
                  <a:srgbClr val="EB631E"/>
                </a:solidFill>
                <a:latin typeface="Arial"/>
                <a:cs typeface="Arial"/>
              </a:rPr>
              <a:t>widen</a:t>
            </a:r>
            <a:r>
              <a:rPr sz="1800" b="1" spc="-135" dirty="0">
                <a:solidFill>
                  <a:srgbClr val="EB631E"/>
                </a:solidFill>
                <a:latin typeface="Arial"/>
                <a:cs typeface="Arial"/>
              </a:rPr>
              <a:t> </a:t>
            </a:r>
            <a:r>
              <a:rPr sz="1800" b="1" spc="-90" dirty="0">
                <a:solidFill>
                  <a:srgbClr val="EB631E"/>
                </a:solidFill>
                <a:latin typeface="Arial"/>
                <a:cs typeface="Arial"/>
              </a:rPr>
              <a:t>your</a:t>
            </a:r>
            <a:r>
              <a:rPr sz="1800" b="1" spc="-140" dirty="0">
                <a:solidFill>
                  <a:srgbClr val="EB631E"/>
                </a:solidFill>
                <a:latin typeface="Arial"/>
                <a:cs typeface="Arial"/>
              </a:rPr>
              <a:t> </a:t>
            </a:r>
            <a:r>
              <a:rPr sz="1800" b="1" spc="-65" dirty="0">
                <a:solidFill>
                  <a:srgbClr val="EB631E"/>
                </a:solidFill>
                <a:latin typeface="Arial"/>
                <a:cs typeface="Arial"/>
              </a:rPr>
              <a:t>network</a:t>
            </a:r>
            <a:r>
              <a:rPr sz="1800" b="1" spc="-114" dirty="0">
                <a:solidFill>
                  <a:srgbClr val="EB631E"/>
                </a:solidFill>
                <a:latin typeface="Arial"/>
                <a:cs typeface="Arial"/>
              </a:rPr>
              <a:t> </a:t>
            </a:r>
            <a:r>
              <a:rPr sz="1800" b="1" spc="-55" dirty="0">
                <a:solidFill>
                  <a:srgbClr val="EB631E"/>
                </a:solidFill>
                <a:latin typeface="Arial"/>
                <a:cs typeface="Arial"/>
              </a:rPr>
              <a:t>of</a:t>
            </a:r>
            <a:r>
              <a:rPr sz="1800" b="1" spc="-155" dirty="0">
                <a:solidFill>
                  <a:srgbClr val="EB631E"/>
                </a:solidFill>
                <a:latin typeface="Arial"/>
                <a:cs typeface="Arial"/>
              </a:rPr>
              <a:t> </a:t>
            </a:r>
            <a:r>
              <a:rPr sz="1800" b="1" spc="-95" dirty="0">
                <a:solidFill>
                  <a:srgbClr val="EB631E"/>
                </a:solidFill>
                <a:latin typeface="Arial"/>
                <a:cs typeface="Arial"/>
              </a:rPr>
              <a:t>friends</a:t>
            </a:r>
            <a:r>
              <a:rPr sz="1800" b="1" spc="-140" dirty="0">
                <a:solidFill>
                  <a:srgbClr val="EB631E"/>
                </a:solidFill>
                <a:latin typeface="Arial"/>
                <a:cs typeface="Arial"/>
              </a:rPr>
              <a:t> </a:t>
            </a:r>
            <a:r>
              <a:rPr sz="1800" b="1" spc="-90" dirty="0">
                <a:solidFill>
                  <a:srgbClr val="EB631E"/>
                </a:solidFill>
                <a:latin typeface="Arial"/>
                <a:cs typeface="Arial"/>
              </a:rPr>
              <a:t>and</a:t>
            </a:r>
            <a:r>
              <a:rPr sz="1800" b="1" spc="-160" dirty="0">
                <a:solidFill>
                  <a:srgbClr val="EB631E"/>
                </a:solidFill>
                <a:latin typeface="Arial"/>
                <a:cs typeface="Arial"/>
              </a:rPr>
              <a:t> </a:t>
            </a:r>
            <a:r>
              <a:rPr sz="1800" b="1" spc="-55" dirty="0">
                <a:solidFill>
                  <a:srgbClr val="EB631E"/>
                </a:solidFill>
                <a:latin typeface="Arial"/>
                <a:cs typeface="Arial"/>
              </a:rPr>
              <a:t>future</a:t>
            </a:r>
            <a:r>
              <a:rPr sz="1800" b="1" spc="-135" dirty="0">
                <a:solidFill>
                  <a:srgbClr val="EB631E"/>
                </a:solidFill>
                <a:latin typeface="Arial"/>
                <a:cs typeface="Arial"/>
              </a:rPr>
              <a:t> </a:t>
            </a:r>
            <a:r>
              <a:rPr sz="1800" b="1" spc="-85" dirty="0">
                <a:solidFill>
                  <a:srgbClr val="EB631E"/>
                </a:solidFill>
                <a:latin typeface="Arial"/>
                <a:cs typeface="Arial"/>
              </a:rPr>
              <a:t>contacts.</a:t>
            </a:r>
            <a:endParaRPr sz="1800" dirty="0">
              <a:latin typeface="Arial"/>
              <a:cs typeface="Arial"/>
            </a:endParaRPr>
          </a:p>
          <a:p>
            <a:pPr>
              <a:lnSpc>
                <a:spcPct val="100000"/>
              </a:lnSpc>
              <a:spcBef>
                <a:spcPts val="5"/>
              </a:spcBef>
              <a:buClr>
                <a:srgbClr val="EB631E"/>
              </a:buClr>
              <a:buFont typeface="Arial"/>
              <a:buChar char="-"/>
            </a:pPr>
            <a:endParaRPr sz="1500" dirty="0">
              <a:latin typeface="Times New Roman"/>
              <a:cs typeface="Times New Roman"/>
            </a:endParaRPr>
          </a:p>
          <a:p>
            <a:pPr marL="137160" indent="-124460">
              <a:lnSpc>
                <a:spcPts val="2050"/>
              </a:lnSpc>
              <a:buChar char="-"/>
              <a:tabLst>
                <a:tab pos="137795" algn="l"/>
              </a:tabLst>
            </a:pPr>
            <a:r>
              <a:rPr sz="1800" b="1" spc="-110" dirty="0">
                <a:solidFill>
                  <a:srgbClr val="EB631E"/>
                </a:solidFill>
                <a:latin typeface="Arial"/>
                <a:cs typeface="Arial"/>
              </a:rPr>
              <a:t>Increase</a:t>
            </a:r>
            <a:r>
              <a:rPr sz="1800" b="1" spc="-135" dirty="0">
                <a:solidFill>
                  <a:srgbClr val="EB631E"/>
                </a:solidFill>
                <a:latin typeface="Arial"/>
                <a:cs typeface="Arial"/>
              </a:rPr>
              <a:t> </a:t>
            </a:r>
            <a:r>
              <a:rPr sz="1800" b="1" spc="-90" dirty="0">
                <a:solidFill>
                  <a:srgbClr val="EB631E"/>
                </a:solidFill>
                <a:latin typeface="Arial"/>
                <a:cs typeface="Arial"/>
              </a:rPr>
              <a:t>your</a:t>
            </a:r>
            <a:r>
              <a:rPr sz="1800" b="1" spc="-140" dirty="0">
                <a:solidFill>
                  <a:srgbClr val="EB631E"/>
                </a:solidFill>
                <a:latin typeface="Arial"/>
                <a:cs typeface="Arial"/>
              </a:rPr>
              <a:t> </a:t>
            </a:r>
            <a:r>
              <a:rPr sz="1800" b="1" spc="-100" dirty="0">
                <a:solidFill>
                  <a:srgbClr val="EB631E"/>
                </a:solidFill>
                <a:latin typeface="Arial"/>
                <a:cs typeface="Arial"/>
              </a:rPr>
              <a:t>independence</a:t>
            </a:r>
            <a:r>
              <a:rPr sz="1800" b="1" spc="-150" dirty="0">
                <a:solidFill>
                  <a:srgbClr val="EB631E"/>
                </a:solidFill>
                <a:latin typeface="Arial"/>
                <a:cs typeface="Arial"/>
              </a:rPr>
              <a:t> </a:t>
            </a:r>
            <a:r>
              <a:rPr sz="1800" b="1" spc="-90" dirty="0">
                <a:solidFill>
                  <a:srgbClr val="EB631E"/>
                </a:solidFill>
                <a:latin typeface="Arial"/>
                <a:cs typeface="Arial"/>
              </a:rPr>
              <a:t>and</a:t>
            </a:r>
            <a:r>
              <a:rPr sz="1800" b="1" spc="-130" dirty="0">
                <a:solidFill>
                  <a:srgbClr val="EB631E"/>
                </a:solidFill>
                <a:latin typeface="Arial"/>
                <a:cs typeface="Arial"/>
              </a:rPr>
              <a:t> </a:t>
            </a:r>
            <a:r>
              <a:rPr sz="1800" b="1" spc="-95" dirty="0">
                <a:solidFill>
                  <a:srgbClr val="EB631E"/>
                </a:solidFill>
                <a:latin typeface="Arial"/>
                <a:cs typeface="Arial"/>
              </a:rPr>
              <a:t>self-confidence</a:t>
            </a:r>
            <a:r>
              <a:rPr sz="1800" b="1" spc="-175" dirty="0">
                <a:solidFill>
                  <a:srgbClr val="EB631E"/>
                </a:solidFill>
                <a:latin typeface="Arial"/>
                <a:cs typeface="Arial"/>
              </a:rPr>
              <a:t> </a:t>
            </a:r>
            <a:r>
              <a:rPr sz="1800" b="1" spc="-155" dirty="0">
                <a:solidFill>
                  <a:srgbClr val="EB631E"/>
                </a:solidFill>
                <a:latin typeface="Arial"/>
                <a:cs typeface="Arial"/>
              </a:rPr>
              <a:t>as</a:t>
            </a:r>
            <a:r>
              <a:rPr sz="1800" b="1" spc="-130" dirty="0">
                <a:solidFill>
                  <a:srgbClr val="EB631E"/>
                </a:solidFill>
                <a:latin typeface="Arial"/>
                <a:cs typeface="Arial"/>
              </a:rPr>
              <a:t> </a:t>
            </a:r>
            <a:r>
              <a:rPr sz="1800" b="1" spc="-100" dirty="0">
                <a:solidFill>
                  <a:srgbClr val="EB631E"/>
                </a:solidFill>
                <a:latin typeface="Arial"/>
                <a:cs typeface="Arial"/>
              </a:rPr>
              <a:t>you</a:t>
            </a:r>
            <a:r>
              <a:rPr sz="1800" b="1" spc="-155" dirty="0">
                <a:solidFill>
                  <a:srgbClr val="EB631E"/>
                </a:solidFill>
                <a:latin typeface="Arial"/>
                <a:cs typeface="Arial"/>
              </a:rPr>
              <a:t> </a:t>
            </a:r>
            <a:r>
              <a:rPr sz="1800" b="1" spc="-70" dirty="0">
                <a:solidFill>
                  <a:srgbClr val="EB631E"/>
                </a:solidFill>
                <a:latin typeface="Arial"/>
                <a:cs typeface="Arial"/>
              </a:rPr>
              <a:t>tackle</a:t>
            </a:r>
            <a:r>
              <a:rPr sz="1800" b="1" spc="-150" dirty="0">
                <a:solidFill>
                  <a:srgbClr val="EB631E"/>
                </a:solidFill>
                <a:latin typeface="Arial"/>
                <a:cs typeface="Arial"/>
              </a:rPr>
              <a:t> </a:t>
            </a:r>
            <a:r>
              <a:rPr sz="1800" b="1" spc="-114" dirty="0">
                <a:solidFill>
                  <a:srgbClr val="EB631E"/>
                </a:solidFill>
                <a:latin typeface="Arial"/>
                <a:cs typeface="Arial"/>
              </a:rPr>
              <a:t>challenges</a:t>
            </a:r>
            <a:r>
              <a:rPr sz="1800" b="1" spc="-110" dirty="0">
                <a:solidFill>
                  <a:srgbClr val="EB631E"/>
                </a:solidFill>
                <a:latin typeface="Arial"/>
                <a:cs typeface="Arial"/>
              </a:rPr>
              <a:t> </a:t>
            </a:r>
            <a:r>
              <a:rPr sz="1800" b="1" spc="-75" dirty="0">
                <a:solidFill>
                  <a:srgbClr val="EB631E"/>
                </a:solidFill>
                <a:latin typeface="Arial"/>
                <a:cs typeface="Arial"/>
              </a:rPr>
              <a:t>in</a:t>
            </a:r>
            <a:r>
              <a:rPr sz="1800" b="1" spc="-125" dirty="0">
                <a:solidFill>
                  <a:srgbClr val="EB631E"/>
                </a:solidFill>
                <a:latin typeface="Arial"/>
                <a:cs typeface="Arial"/>
              </a:rPr>
              <a:t> </a:t>
            </a:r>
            <a:r>
              <a:rPr sz="1800" b="1" spc="-75" dirty="0">
                <a:solidFill>
                  <a:srgbClr val="EB631E"/>
                </a:solidFill>
                <a:latin typeface="Arial"/>
                <a:cs typeface="Arial"/>
              </a:rPr>
              <a:t>a</a:t>
            </a:r>
            <a:r>
              <a:rPr sz="1800" b="1" spc="-130" dirty="0">
                <a:solidFill>
                  <a:srgbClr val="EB631E"/>
                </a:solidFill>
                <a:latin typeface="Arial"/>
                <a:cs typeface="Arial"/>
              </a:rPr>
              <a:t> </a:t>
            </a:r>
            <a:r>
              <a:rPr sz="1800" b="1" spc="-85" dirty="0">
                <a:solidFill>
                  <a:srgbClr val="EB631E"/>
                </a:solidFill>
                <a:latin typeface="Arial"/>
                <a:cs typeface="Arial"/>
              </a:rPr>
              <a:t>new</a:t>
            </a:r>
            <a:endParaRPr sz="1800" dirty="0">
              <a:latin typeface="Arial"/>
              <a:cs typeface="Arial"/>
            </a:endParaRPr>
          </a:p>
          <a:p>
            <a:pPr marL="12700">
              <a:lnSpc>
                <a:spcPts val="2050"/>
              </a:lnSpc>
            </a:pPr>
            <a:r>
              <a:rPr sz="1800" b="1" spc="-70" dirty="0">
                <a:solidFill>
                  <a:srgbClr val="EB631E"/>
                </a:solidFill>
                <a:latin typeface="Arial"/>
                <a:cs typeface="Arial"/>
              </a:rPr>
              <a:t>environment</a:t>
            </a:r>
            <a:r>
              <a:rPr sz="1800" spc="-70" dirty="0">
                <a:solidFill>
                  <a:srgbClr val="EB631E"/>
                </a:solidFill>
                <a:latin typeface="Arial"/>
                <a:cs typeface="Arial"/>
              </a:rPr>
              <a:t>.</a:t>
            </a:r>
            <a:endParaRPr sz="1800"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4862" y="311023"/>
            <a:ext cx="8536737" cy="4364015"/>
          </a:xfrm>
          <a:prstGeom prst="rect">
            <a:avLst/>
          </a:prstGeom>
        </p:spPr>
        <p:txBody>
          <a:bodyPr vert="horz" wrap="square" lIns="0" tIns="11430" rIns="0" bIns="0" rtlCol="0">
            <a:spAutoFit/>
          </a:bodyPr>
          <a:lstStyle/>
          <a:p>
            <a:pPr marL="12700" marR="148590">
              <a:lnSpc>
                <a:spcPct val="100000"/>
              </a:lnSpc>
              <a:spcBef>
                <a:spcPts val="90"/>
              </a:spcBef>
            </a:pPr>
            <a:r>
              <a:rPr sz="1400" b="1" spc="-30" dirty="0">
                <a:solidFill>
                  <a:srgbClr val="EB631E"/>
                </a:solidFill>
                <a:latin typeface="Arial"/>
                <a:cs typeface="Arial"/>
              </a:rPr>
              <a:t>‘I </a:t>
            </a:r>
            <a:r>
              <a:rPr sz="1400" b="1" spc="-75" dirty="0">
                <a:solidFill>
                  <a:srgbClr val="EB631E"/>
                </a:solidFill>
                <a:latin typeface="Arial"/>
                <a:cs typeface="Arial"/>
              </a:rPr>
              <a:t>would </a:t>
            </a:r>
            <a:r>
              <a:rPr sz="1400" b="1" spc="-105" dirty="0">
                <a:solidFill>
                  <a:srgbClr val="EB631E"/>
                </a:solidFill>
                <a:latin typeface="Arial"/>
                <a:cs typeface="Arial"/>
              </a:rPr>
              <a:t>say </a:t>
            </a:r>
            <a:r>
              <a:rPr sz="1400" b="1" spc="-10" dirty="0">
                <a:solidFill>
                  <a:srgbClr val="EB631E"/>
                </a:solidFill>
                <a:latin typeface="Arial"/>
                <a:cs typeface="Arial"/>
              </a:rPr>
              <a:t>that </a:t>
            </a:r>
            <a:r>
              <a:rPr sz="1400" b="1" spc="-70" dirty="0">
                <a:solidFill>
                  <a:srgbClr val="EB631E"/>
                </a:solidFill>
                <a:latin typeface="Arial"/>
                <a:cs typeface="Arial"/>
              </a:rPr>
              <a:t>my </a:t>
            </a:r>
            <a:r>
              <a:rPr sz="1400" b="1" spc="-65" dirty="0">
                <a:solidFill>
                  <a:srgbClr val="EB631E"/>
                </a:solidFill>
                <a:latin typeface="Arial"/>
                <a:cs typeface="Arial"/>
              </a:rPr>
              <a:t>year </a:t>
            </a:r>
            <a:r>
              <a:rPr sz="1400" b="1" spc="-75" dirty="0">
                <a:solidFill>
                  <a:srgbClr val="EB631E"/>
                </a:solidFill>
                <a:latin typeface="Arial"/>
                <a:cs typeface="Arial"/>
              </a:rPr>
              <a:t>abroad made </a:t>
            </a:r>
            <a:r>
              <a:rPr sz="1400" b="1" spc="-70" dirty="0">
                <a:solidFill>
                  <a:srgbClr val="EB631E"/>
                </a:solidFill>
                <a:latin typeface="Arial"/>
                <a:cs typeface="Arial"/>
              </a:rPr>
              <a:t>me </a:t>
            </a:r>
            <a:r>
              <a:rPr sz="1400" b="1" spc="-50" dirty="0">
                <a:solidFill>
                  <a:srgbClr val="EB631E"/>
                </a:solidFill>
                <a:latin typeface="Arial"/>
                <a:cs typeface="Arial"/>
              </a:rPr>
              <a:t>mature </a:t>
            </a:r>
            <a:r>
              <a:rPr sz="1400" b="1" spc="-55" dirty="0">
                <a:solidFill>
                  <a:srgbClr val="EB631E"/>
                </a:solidFill>
                <a:latin typeface="Arial"/>
                <a:cs typeface="Arial"/>
              </a:rPr>
              <a:t>faster </a:t>
            </a:r>
            <a:r>
              <a:rPr sz="1400" b="1" spc="-45" dirty="0">
                <a:solidFill>
                  <a:srgbClr val="EB631E"/>
                </a:solidFill>
                <a:latin typeface="Arial"/>
                <a:cs typeface="Arial"/>
              </a:rPr>
              <a:t>than </a:t>
            </a:r>
            <a:r>
              <a:rPr sz="1400" b="1" spc="-5" dirty="0">
                <a:solidFill>
                  <a:srgbClr val="EB631E"/>
                </a:solidFill>
                <a:latin typeface="Arial"/>
                <a:cs typeface="Arial"/>
              </a:rPr>
              <a:t>I </a:t>
            </a:r>
            <a:r>
              <a:rPr sz="1400" b="1" spc="-70" dirty="0">
                <a:solidFill>
                  <a:srgbClr val="EB631E"/>
                </a:solidFill>
                <a:latin typeface="Arial"/>
                <a:cs typeface="Arial"/>
              </a:rPr>
              <a:t>would </a:t>
            </a:r>
            <a:r>
              <a:rPr sz="1400" b="1" spc="-85" dirty="0">
                <a:solidFill>
                  <a:srgbClr val="EB631E"/>
                </a:solidFill>
                <a:latin typeface="Arial"/>
                <a:cs typeface="Arial"/>
              </a:rPr>
              <a:t>have done </a:t>
            </a:r>
            <a:r>
              <a:rPr sz="1400" b="1" spc="-35" dirty="0">
                <a:solidFill>
                  <a:srgbClr val="EB631E"/>
                </a:solidFill>
                <a:latin typeface="Arial"/>
                <a:cs typeface="Arial"/>
              </a:rPr>
              <a:t>if </a:t>
            </a:r>
            <a:r>
              <a:rPr sz="1400" b="1" spc="-5" dirty="0">
                <a:solidFill>
                  <a:srgbClr val="EB631E"/>
                </a:solidFill>
                <a:latin typeface="Arial"/>
                <a:cs typeface="Arial"/>
              </a:rPr>
              <a:t>I  </a:t>
            </a:r>
            <a:r>
              <a:rPr sz="1400" b="1" spc="-80" dirty="0">
                <a:solidFill>
                  <a:srgbClr val="EB631E"/>
                </a:solidFill>
                <a:latin typeface="Arial"/>
                <a:cs typeface="Arial"/>
              </a:rPr>
              <a:t>had</a:t>
            </a:r>
            <a:r>
              <a:rPr sz="1400" b="1" spc="-85" dirty="0">
                <a:solidFill>
                  <a:srgbClr val="EB631E"/>
                </a:solidFill>
                <a:latin typeface="Arial"/>
                <a:cs typeface="Arial"/>
              </a:rPr>
              <a:t> </a:t>
            </a:r>
            <a:r>
              <a:rPr sz="1400" b="1" spc="-75" dirty="0">
                <a:solidFill>
                  <a:srgbClr val="EB631E"/>
                </a:solidFill>
                <a:latin typeface="Arial"/>
                <a:cs typeface="Arial"/>
              </a:rPr>
              <a:t>never</a:t>
            </a:r>
            <a:r>
              <a:rPr sz="1400" b="1" spc="-80" dirty="0">
                <a:solidFill>
                  <a:srgbClr val="EB631E"/>
                </a:solidFill>
                <a:latin typeface="Arial"/>
                <a:cs typeface="Arial"/>
              </a:rPr>
              <a:t> </a:t>
            </a:r>
            <a:r>
              <a:rPr sz="1400" b="1" spc="-10" dirty="0">
                <a:solidFill>
                  <a:srgbClr val="EB631E"/>
                </a:solidFill>
                <a:latin typeface="Arial"/>
                <a:cs typeface="Arial"/>
              </a:rPr>
              <a:t>left.</a:t>
            </a:r>
            <a:r>
              <a:rPr sz="1400" b="1" spc="-125" dirty="0">
                <a:solidFill>
                  <a:srgbClr val="EB631E"/>
                </a:solidFill>
                <a:latin typeface="Arial"/>
                <a:cs typeface="Arial"/>
              </a:rPr>
              <a:t> </a:t>
            </a:r>
            <a:r>
              <a:rPr sz="1400" b="1" spc="-5" dirty="0">
                <a:solidFill>
                  <a:srgbClr val="EB631E"/>
                </a:solidFill>
                <a:latin typeface="Arial"/>
                <a:cs typeface="Arial"/>
              </a:rPr>
              <a:t>I</a:t>
            </a:r>
            <a:r>
              <a:rPr sz="1400" b="1" spc="-100" dirty="0">
                <a:solidFill>
                  <a:srgbClr val="EB631E"/>
                </a:solidFill>
                <a:latin typeface="Arial"/>
                <a:cs typeface="Arial"/>
              </a:rPr>
              <a:t> </a:t>
            </a:r>
            <a:r>
              <a:rPr sz="1400" b="1" spc="-40" dirty="0">
                <a:solidFill>
                  <a:srgbClr val="EB631E"/>
                </a:solidFill>
                <a:latin typeface="Arial"/>
                <a:cs typeface="Arial"/>
              </a:rPr>
              <a:t>learnt</a:t>
            </a:r>
            <a:r>
              <a:rPr sz="1400" b="1" spc="-100" dirty="0">
                <a:solidFill>
                  <a:srgbClr val="EB631E"/>
                </a:solidFill>
                <a:latin typeface="Arial"/>
                <a:cs typeface="Arial"/>
              </a:rPr>
              <a:t> </a:t>
            </a:r>
            <a:r>
              <a:rPr sz="1400" b="1" spc="-135" dirty="0">
                <a:solidFill>
                  <a:srgbClr val="EB631E"/>
                </a:solidFill>
                <a:latin typeface="Arial"/>
                <a:cs typeface="Arial"/>
              </a:rPr>
              <a:t>so</a:t>
            </a:r>
            <a:r>
              <a:rPr sz="1400" b="1" spc="-100" dirty="0">
                <a:solidFill>
                  <a:srgbClr val="EB631E"/>
                </a:solidFill>
                <a:latin typeface="Arial"/>
                <a:cs typeface="Arial"/>
              </a:rPr>
              <a:t> much</a:t>
            </a:r>
            <a:r>
              <a:rPr sz="1400" b="1" spc="-85" dirty="0">
                <a:solidFill>
                  <a:srgbClr val="EB631E"/>
                </a:solidFill>
                <a:latin typeface="Arial"/>
                <a:cs typeface="Arial"/>
              </a:rPr>
              <a:t> </a:t>
            </a:r>
            <a:r>
              <a:rPr sz="1400" b="1" spc="-55" dirty="0">
                <a:solidFill>
                  <a:srgbClr val="EB631E"/>
                </a:solidFill>
                <a:latin typeface="Arial"/>
                <a:cs typeface="Arial"/>
              </a:rPr>
              <a:t>about</a:t>
            </a:r>
            <a:r>
              <a:rPr sz="1400" b="1" spc="-100" dirty="0">
                <a:solidFill>
                  <a:srgbClr val="EB631E"/>
                </a:solidFill>
                <a:latin typeface="Arial"/>
                <a:cs typeface="Arial"/>
              </a:rPr>
              <a:t> </a:t>
            </a:r>
            <a:r>
              <a:rPr sz="1400" b="1" spc="-70" dirty="0">
                <a:solidFill>
                  <a:srgbClr val="EB631E"/>
                </a:solidFill>
                <a:latin typeface="Arial"/>
                <a:cs typeface="Arial"/>
              </a:rPr>
              <a:t>myself</a:t>
            </a:r>
            <a:r>
              <a:rPr sz="1400" b="1" spc="-100" dirty="0">
                <a:solidFill>
                  <a:srgbClr val="EB631E"/>
                </a:solidFill>
                <a:latin typeface="Arial"/>
                <a:cs typeface="Arial"/>
              </a:rPr>
              <a:t> </a:t>
            </a:r>
            <a:r>
              <a:rPr sz="1400" b="1" spc="-65" dirty="0">
                <a:solidFill>
                  <a:srgbClr val="EB631E"/>
                </a:solidFill>
                <a:latin typeface="Arial"/>
                <a:cs typeface="Arial"/>
              </a:rPr>
              <a:t>through</a:t>
            </a:r>
            <a:r>
              <a:rPr sz="1400" b="1" spc="-60" dirty="0">
                <a:solidFill>
                  <a:srgbClr val="EB631E"/>
                </a:solidFill>
                <a:latin typeface="Arial"/>
                <a:cs typeface="Arial"/>
              </a:rPr>
              <a:t> </a:t>
            </a:r>
            <a:r>
              <a:rPr sz="1400" b="1" spc="-55" dirty="0">
                <a:solidFill>
                  <a:srgbClr val="EB631E"/>
                </a:solidFill>
                <a:latin typeface="Arial"/>
                <a:cs typeface="Arial"/>
              </a:rPr>
              <a:t>meeting</a:t>
            </a:r>
            <a:r>
              <a:rPr sz="1400" b="1" spc="-75" dirty="0">
                <a:solidFill>
                  <a:srgbClr val="EB631E"/>
                </a:solidFill>
                <a:latin typeface="Arial"/>
                <a:cs typeface="Arial"/>
              </a:rPr>
              <a:t> </a:t>
            </a:r>
            <a:r>
              <a:rPr sz="1400" b="1" spc="-70" dirty="0">
                <a:solidFill>
                  <a:srgbClr val="EB631E"/>
                </a:solidFill>
                <a:latin typeface="Arial"/>
                <a:cs typeface="Arial"/>
              </a:rPr>
              <a:t>people</a:t>
            </a:r>
            <a:r>
              <a:rPr sz="1400" b="1" spc="-95" dirty="0">
                <a:solidFill>
                  <a:srgbClr val="EB631E"/>
                </a:solidFill>
                <a:latin typeface="Arial"/>
                <a:cs typeface="Arial"/>
              </a:rPr>
              <a:t> </a:t>
            </a:r>
            <a:r>
              <a:rPr sz="1400" b="1" spc="-10" dirty="0">
                <a:solidFill>
                  <a:srgbClr val="EB631E"/>
                </a:solidFill>
                <a:latin typeface="Arial"/>
                <a:cs typeface="Arial"/>
              </a:rPr>
              <a:t>that</a:t>
            </a:r>
            <a:r>
              <a:rPr sz="1400" b="1" spc="-100" dirty="0">
                <a:solidFill>
                  <a:srgbClr val="EB631E"/>
                </a:solidFill>
                <a:latin typeface="Arial"/>
                <a:cs typeface="Arial"/>
              </a:rPr>
              <a:t> </a:t>
            </a:r>
            <a:r>
              <a:rPr sz="1400" b="1" spc="-75" dirty="0">
                <a:solidFill>
                  <a:srgbClr val="EB631E"/>
                </a:solidFill>
                <a:latin typeface="Arial"/>
                <a:cs typeface="Arial"/>
              </a:rPr>
              <a:t>opened</a:t>
            </a:r>
            <a:r>
              <a:rPr sz="1400" b="1" spc="-80" dirty="0">
                <a:solidFill>
                  <a:srgbClr val="EB631E"/>
                </a:solidFill>
                <a:latin typeface="Arial"/>
                <a:cs typeface="Arial"/>
              </a:rPr>
              <a:t> </a:t>
            </a:r>
            <a:r>
              <a:rPr sz="1400" b="1" spc="-90" dirty="0">
                <a:solidFill>
                  <a:srgbClr val="EB631E"/>
                </a:solidFill>
                <a:latin typeface="Arial"/>
                <a:cs typeface="Arial"/>
              </a:rPr>
              <a:t>up  </a:t>
            </a:r>
            <a:r>
              <a:rPr sz="1400" b="1" spc="-70" dirty="0">
                <a:solidFill>
                  <a:srgbClr val="EB631E"/>
                </a:solidFill>
                <a:latin typeface="Arial"/>
                <a:cs typeface="Arial"/>
              </a:rPr>
              <a:t>my </a:t>
            </a:r>
            <a:r>
              <a:rPr sz="1400" b="1" spc="-65" dirty="0">
                <a:solidFill>
                  <a:srgbClr val="EB631E"/>
                </a:solidFill>
                <a:latin typeface="Arial"/>
                <a:cs typeface="Arial"/>
              </a:rPr>
              <a:t>eyes,</a:t>
            </a:r>
            <a:r>
              <a:rPr sz="1400" b="1" spc="-130" dirty="0">
                <a:solidFill>
                  <a:srgbClr val="EB631E"/>
                </a:solidFill>
                <a:latin typeface="Arial"/>
                <a:cs typeface="Arial"/>
              </a:rPr>
              <a:t> </a:t>
            </a:r>
            <a:r>
              <a:rPr sz="1400" b="1" spc="-75" dirty="0">
                <a:solidFill>
                  <a:srgbClr val="EB631E"/>
                </a:solidFill>
                <a:latin typeface="Arial"/>
                <a:cs typeface="Arial"/>
              </a:rPr>
              <a:t>and</a:t>
            </a:r>
            <a:r>
              <a:rPr sz="1400" b="1" spc="-110" dirty="0">
                <a:solidFill>
                  <a:srgbClr val="EB631E"/>
                </a:solidFill>
                <a:latin typeface="Arial"/>
                <a:cs typeface="Arial"/>
              </a:rPr>
              <a:t> </a:t>
            </a:r>
            <a:r>
              <a:rPr sz="1400" b="1" spc="-95" dirty="0">
                <a:solidFill>
                  <a:srgbClr val="EB631E"/>
                </a:solidFill>
                <a:latin typeface="Arial"/>
                <a:cs typeface="Arial"/>
              </a:rPr>
              <a:t>showed</a:t>
            </a:r>
            <a:r>
              <a:rPr sz="1400" b="1" spc="-60" dirty="0">
                <a:solidFill>
                  <a:srgbClr val="EB631E"/>
                </a:solidFill>
                <a:latin typeface="Arial"/>
                <a:cs typeface="Arial"/>
              </a:rPr>
              <a:t> </a:t>
            </a:r>
            <a:r>
              <a:rPr sz="1400" b="1" spc="-70" dirty="0">
                <a:solidFill>
                  <a:srgbClr val="EB631E"/>
                </a:solidFill>
                <a:latin typeface="Arial"/>
                <a:cs typeface="Arial"/>
              </a:rPr>
              <a:t>me</a:t>
            </a:r>
            <a:r>
              <a:rPr sz="1400" b="1" spc="-90" dirty="0">
                <a:solidFill>
                  <a:srgbClr val="EB631E"/>
                </a:solidFill>
                <a:latin typeface="Arial"/>
                <a:cs typeface="Arial"/>
              </a:rPr>
              <a:t> </a:t>
            </a:r>
            <a:r>
              <a:rPr sz="1400" b="1" spc="-65" dirty="0">
                <a:solidFill>
                  <a:srgbClr val="EB631E"/>
                </a:solidFill>
                <a:latin typeface="Arial"/>
                <a:cs typeface="Arial"/>
              </a:rPr>
              <a:t>new</a:t>
            </a:r>
            <a:r>
              <a:rPr sz="1400" b="1" spc="-85" dirty="0">
                <a:solidFill>
                  <a:srgbClr val="EB631E"/>
                </a:solidFill>
                <a:latin typeface="Arial"/>
                <a:cs typeface="Arial"/>
              </a:rPr>
              <a:t> </a:t>
            </a:r>
            <a:r>
              <a:rPr sz="1400" b="1" spc="-90" dirty="0">
                <a:solidFill>
                  <a:srgbClr val="EB631E"/>
                </a:solidFill>
                <a:latin typeface="Arial"/>
                <a:cs typeface="Arial"/>
              </a:rPr>
              <a:t>experiences</a:t>
            </a:r>
            <a:r>
              <a:rPr sz="1400" b="1" spc="-110" dirty="0">
                <a:solidFill>
                  <a:srgbClr val="EB631E"/>
                </a:solidFill>
                <a:latin typeface="Arial"/>
                <a:cs typeface="Arial"/>
              </a:rPr>
              <a:t> </a:t>
            </a:r>
            <a:r>
              <a:rPr sz="1400" b="1" spc="-10" dirty="0">
                <a:solidFill>
                  <a:srgbClr val="EB631E"/>
                </a:solidFill>
                <a:latin typeface="Arial"/>
                <a:cs typeface="Arial"/>
              </a:rPr>
              <a:t>that</a:t>
            </a:r>
            <a:r>
              <a:rPr sz="1400" b="1" spc="-75" dirty="0">
                <a:solidFill>
                  <a:srgbClr val="EB631E"/>
                </a:solidFill>
                <a:latin typeface="Arial"/>
                <a:cs typeface="Arial"/>
              </a:rPr>
              <a:t> </a:t>
            </a:r>
            <a:r>
              <a:rPr sz="1400" b="1" spc="-5" dirty="0">
                <a:solidFill>
                  <a:srgbClr val="EB631E"/>
                </a:solidFill>
                <a:latin typeface="Arial"/>
                <a:cs typeface="Arial"/>
              </a:rPr>
              <a:t>I</a:t>
            </a:r>
            <a:r>
              <a:rPr sz="1400" b="1" spc="-100" dirty="0">
                <a:solidFill>
                  <a:srgbClr val="EB631E"/>
                </a:solidFill>
                <a:latin typeface="Arial"/>
                <a:cs typeface="Arial"/>
              </a:rPr>
              <a:t> </a:t>
            </a:r>
            <a:r>
              <a:rPr sz="1400" b="1" spc="-70" dirty="0">
                <a:solidFill>
                  <a:srgbClr val="EB631E"/>
                </a:solidFill>
                <a:latin typeface="Arial"/>
                <a:cs typeface="Arial"/>
              </a:rPr>
              <a:t>would</a:t>
            </a:r>
            <a:r>
              <a:rPr sz="1400" b="1" spc="-80" dirty="0">
                <a:solidFill>
                  <a:srgbClr val="EB631E"/>
                </a:solidFill>
                <a:latin typeface="Arial"/>
                <a:cs typeface="Arial"/>
              </a:rPr>
              <a:t> </a:t>
            </a:r>
            <a:r>
              <a:rPr sz="1400" b="1" spc="-50" dirty="0">
                <a:solidFill>
                  <a:srgbClr val="EB631E"/>
                </a:solidFill>
                <a:latin typeface="Arial"/>
                <a:cs typeface="Arial"/>
              </a:rPr>
              <a:t>definitely</a:t>
            </a:r>
            <a:r>
              <a:rPr sz="1400" b="1" spc="-70" dirty="0">
                <a:solidFill>
                  <a:srgbClr val="EB631E"/>
                </a:solidFill>
                <a:latin typeface="Arial"/>
                <a:cs typeface="Arial"/>
              </a:rPr>
              <a:t> </a:t>
            </a:r>
            <a:r>
              <a:rPr sz="1400" b="1" spc="-85" dirty="0">
                <a:solidFill>
                  <a:srgbClr val="EB631E"/>
                </a:solidFill>
                <a:latin typeface="Arial"/>
                <a:cs typeface="Arial"/>
              </a:rPr>
              <a:t>recommend </a:t>
            </a:r>
            <a:r>
              <a:rPr sz="1400" b="1" spc="-20" dirty="0">
                <a:solidFill>
                  <a:srgbClr val="EB631E"/>
                </a:solidFill>
                <a:latin typeface="Arial"/>
                <a:cs typeface="Arial"/>
              </a:rPr>
              <a:t>to</a:t>
            </a:r>
            <a:endParaRPr sz="1400" dirty="0">
              <a:latin typeface="Arial"/>
              <a:cs typeface="Arial"/>
            </a:endParaRPr>
          </a:p>
          <a:p>
            <a:pPr marL="12700">
              <a:lnSpc>
                <a:spcPct val="100000"/>
              </a:lnSpc>
            </a:pPr>
            <a:r>
              <a:rPr sz="1400" b="1" spc="-65" dirty="0">
                <a:solidFill>
                  <a:srgbClr val="EB631E"/>
                </a:solidFill>
                <a:latin typeface="Arial"/>
                <a:cs typeface="Arial"/>
              </a:rPr>
              <a:t>anyone</a:t>
            </a:r>
            <a:r>
              <a:rPr sz="1400" b="1" spc="-65" dirty="0" smtClean="0">
                <a:solidFill>
                  <a:srgbClr val="EB631E"/>
                </a:solidFill>
                <a:latin typeface="Arial"/>
                <a:cs typeface="Arial"/>
              </a:rPr>
              <a:t>.’</a:t>
            </a:r>
            <a:endParaRPr lang="en-GB" sz="1400" b="1" spc="-60" dirty="0" smtClean="0">
              <a:solidFill>
                <a:srgbClr val="EB631E"/>
              </a:solidFill>
              <a:latin typeface="Arial"/>
              <a:cs typeface="Arial"/>
            </a:endParaRPr>
          </a:p>
          <a:p>
            <a:pPr marL="12700" marR="173990">
              <a:lnSpc>
                <a:spcPct val="100000"/>
              </a:lnSpc>
              <a:spcBef>
                <a:spcPts val="5"/>
              </a:spcBef>
            </a:pPr>
            <a:endParaRPr lang="en-GB" sz="1400" b="1" spc="-60" dirty="0">
              <a:solidFill>
                <a:srgbClr val="EB631E"/>
              </a:solidFill>
              <a:latin typeface="Arial"/>
              <a:cs typeface="Arial"/>
            </a:endParaRPr>
          </a:p>
          <a:p>
            <a:pPr>
              <a:spcBef>
                <a:spcPts val="10"/>
              </a:spcBef>
            </a:pPr>
            <a:r>
              <a:rPr lang="en-GB" sz="1400" b="1" spc="-70" dirty="0" smtClean="0">
                <a:solidFill>
                  <a:srgbClr val="EB631E"/>
                </a:solidFill>
                <a:latin typeface="Arial"/>
                <a:cs typeface="Arial"/>
              </a:rPr>
              <a:t>‘Going </a:t>
            </a:r>
            <a:r>
              <a:rPr lang="en-GB" sz="1400" b="1" spc="-70" dirty="0">
                <a:solidFill>
                  <a:srgbClr val="EB631E"/>
                </a:solidFill>
                <a:latin typeface="Arial"/>
                <a:cs typeface="Arial"/>
              </a:rPr>
              <a:t>away for the 9 months has had a profound effect on me; I feel so much more confident in my abilities and as a person</a:t>
            </a:r>
            <a:r>
              <a:rPr lang="en-GB" sz="1400" b="1" spc="-70" dirty="0" smtClean="0">
                <a:solidFill>
                  <a:srgbClr val="EB631E"/>
                </a:solidFill>
                <a:latin typeface="Arial"/>
                <a:cs typeface="Arial"/>
              </a:rPr>
              <a:t>.’ </a:t>
            </a:r>
            <a:endParaRPr lang="en-GB" sz="1400" b="1" spc="-70" dirty="0">
              <a:solidFill>
                <a:srgbClr val="EB631E"/>
              </a:solidFill>
              <a:latin typeface="Arial"/>
              <a:cs typeface="Arial"/>
            </a:endParaRPr>
          </a:p>
          <a:p>
            <a:pPr>
              <a:spcBef>
                <a:spcPts val="10"/>
              </a:spcBef>
            </a:pPr>
            <a:endParaRPr lang="en-GB" sz="1400" b="1" spc="-70" dirty="0">
              <a:solidFill>
                <a:srgbClr val="EB631E"/>
              </a:solidFill>
              <a:latin typeface="Arial"/>
              <a:cs typeface="Arial"/>
            </a:endParaRPr>
          </a:p>
          <a:p>
            <a:pPr>
              <a:spcBef>
                <a:spcPts val="10"/>
              </a:spcBef>
            </a:pPr>
            <a:r>
              <a:rPr lang="en-GB" sz="1400" b="1" spc="-70" dirty="0" smtClean="0">
                <a:solidFill>
                  <a:srgbClr val="EB631E"/>
                </a:solidFill>
                <a:latin typeface="Arial"/>
                <a:cs typeface="Arial"/>
              </a:rPr>
              <a:t>‘To </a:t>
            </a:r>
            <a:r>
              <a:rPr lang="en-GB" sz="1400" b="1" spc="-70" dirty="0">
                <a:solidFill>
                  <a:srgbClr val="EB631E"/>
                </a:solidFill>
                <a:latin typeface="Arial"/>
                <a:cs typeface="Arial"/>
              </a:rPr>
              <a:t>sum everything up, this was one of the best experiences I have had. </a:t>
            </a:r>
            <a:r>
              <a:rPr lang="en-GB" sz="1400" b="1" spc="-70" dirty="0" smtClean="0">
                <a:solidFill>
                  <a:srgbClr val="EB631E"/>
                </a:solidFill>
                <a:latin typeface="Arial"/>
                <a:cs typeface="Arial"/>
              </a:rPr>
              <a:t> And </a:t>
            </a:r>
            <a:r>
              <a:rPr lang="en-GB" sz="1400" b="1" spc="-70" dirty="0">
                <a:solidFill>
                  <a:srgbClr val="EB631E"/>
                </a:solidFill>
                <a:latin typeface="Arial"/>
                <a:cs typeface="Arial"/>
              </a:rPr>
              <a:t>if you have a chance to do it, do it …. You learn so much that will make you grow as a person and one thing is for sure: you will  not regret it</a:t>
            </a:r>
            <a:r>
              <a:rPr lang="en-GB" sz="1400" b="1" spc="-70" dirty="0" smtClean="0">
                <a:solidFill>
                  <a:srgbClr val="EB631E"/>
                </a:solidFill>
                <a:latin typeface="Arial"/>
                <a:cs typeface="Arial"/>
              </a:rPr>
              <a:t>!’</a:t>
            </a:r>
            <a:endParaRPr lang="en-GB" sz="1400" b="1" spc="-70" dirty="0">
              <a:solidFill>
                <a:srgbClr val="EB631E"/>
              </a:solidFill>
              <a:latin typeface="Arial"/>
              <a:cs typeface="Arial"/>
            </a:endParaRPr>
          </a:p>
          <a:p>
            <a:pPr>
              <a:spcBef>
                <a:spcPts val="10"/>
              </a:spcBef>
            </a:pPr>
            <a:endParaRPr sz="1400" b="1" spc="-70" dirty="0">
              <a:solidFill>
                <a:srgbClr val="EB631E"/>
              </a:solidFill>
              <a:latin typeface="Arial"/>
              <a:cs typeface="Arial"/>
            </a:endParaRPr>
          </a:p>
          <a:p>
            <a:pPr marL="12700" marR="27305">
              <a:spcBef>
                <a:spcPts val="5"/>
              </a:spcBef>
            </a:pPr>
            <a:r>
              <a:rPr sz="1400" b="1" spc="-70" dirty="0">
                <a:solidFill>
                  <a:srgbClr val="EB631E"/>
                </a:solidFill>
                <a:latin typeface="Arial"/>
                <a:cs typeface="Arial"/>
              </a:rPr>
              <a:t>‘In summary, I couldn’t recommend a year abroad enough. It </a:t>
            </a:r>
            <a:r>
              <a:rPr sz="1400" b="1" spc="-105" dirty="0">
                <a:solidFill>
                  <a:srgbClr val="EB631E"/>
                </a:solidFill>
                <a:latin typeface="Arial"/>
                <a:cs typeface="Arial"/>
              </a:rPr>
              <a:t>was </a:t>
            </a:r>
            <a:r>
              <a:rPr sz="1400" b="1" spc="-65" dirty="0">
                <a:solidFill>
                  <a:srgbClr val="EB631E"/>
                </a:solidFill>
                <a:latin typeface="Arial"/>
                <a:cs typeface="Arial"/>
              </a:rPr>
              <a:t>a </a:t>
            </a:r>
            <a:r>
              <a:rPr sz="1400" b="1" spc="-55" dirty="0">
                <a:solidFill>
                  <a:srgbClr val="EB631E"/>
                </a:solidFill>
                <a:latin typeface="Arial"/>
                <a:cs typeface="Arial"/>
              </a:rPr>
              <a:t>definitive </a:t>
            </a:r>
            <a:r>
              <a:rPr sz="1400" b="1" spc="-70" dirty="0">
                <a:solidFill>
                  <a:srgbClr val="EB631E"/>
                </a:solidFill>
                <a:latin typeface="Arial"/>
                <a:cs typeface="Arial"/>
              </a:rPr>
              <a:t>milestone </a:t>
            </a:r>
            <a:r>
              <a:rPr sz="1400" b="1" spc="-75" dirty="0" smtClean="0">
                <a:solidFill>
                  <a:srgbClr val="EB631E"/>
                </a:solidFill>
                <a:latin typeface="Arial"/>
                <a:cs typeface="Arial"/>
              </a:rPr>
              <a:t>in </a:t>
            </a:r>
            <a:r>
              <a:rPr sz="1400" b="1" spc="-50" dirty="0">
                <a:solidFill>
                  <a:srgbClr val="EB631E"/>
                </a:solidFill>
                <a:latin typeface="Arial"/>
                <a:cs typeface="Arial"/>
              </a:rPr>
              <a:t>both </a:t>
            </a:r>
            <a:r>
              <a:rPr sz="1400" b="1" spc="-70" dirty="0">
                <a:solidFill>
                  <a:srgbClr val="EB631E"/>
                </a:solidFill>
                <a:latin typeface="Arial"/>
                <a:cs typeface="Arial"/>
              </a:rPr>
              <a:t>my educational </a:t>
            </a:r>
            <a:r>
              <a:rPr sz="1400" b="1" spc="-75" dirty="0">
                <a:solidFill>
                  <a:srgbClr val="EB631E"/>
                </a:solidFill>
                <a:latin typeface="Arial"/>
                <a:cs typeface="Arial"/>
              </a:rPr>
              <a:t>and </a:t>
            </a:r>
            <a:r>
              <a:rPr sz="1400" b="1" spc="-85" dirty="0">
                <a:solidFill>
                  <a:srgbClr val="EB631E"/>
                </a:solidFill>
                <a:latin typeface="Arial"/>
                <a:cs typeface="Arial"/>
              </a:rPr>
              <a:t>personal </a:t>
            </a:r>
            <a:r>
              <a:rPr sz="1400" b="1" spc="-60" dirty="0">
                <a:solidFill>
                  <a:srgbClr val="EB631E"/>
                </a:solidFill>
                <a:latin typeface="Arial"/>
                <a:cs typeface="Arial"/>
              </a:rPr>
              <a:t>development while </a:t>
            </a:r>
            <a:r>
              <a:rPr sz="1400" b="1" spc="-50" dirty="0">
                <a:solidFill>
                  <a:srgbClr val="EB631E"/>
                </a:solidFill>
                <a:latin typeface="Arial"/>
                <a:cs typeface="Arial"/>
              </a:rPr>
              <a:t>still </a:t>
            </a:r>
            <a:r>
              <a:rPr sz="1400" b="1" spc="-80" dirty="0">
                <a:solidFill>
                  <a:srgbClr val="EB631E"/>
                </a:solidFill>
                <a:latin typeface="Arial"/>
                <a:cs typeface="Arial"/>
              </a:rPr>
              <a:t>being </a:t>
            </a:r>
            <a:r>
              <a:rPr sz="1400" b="1" spc="-75" dirty="0">
                <a:solidFill>
                  <a:srgbClr val="EB631E"/>
                </a:solidFill>
                <a:latin typeface="Arial"/>
                <a:cs typeface="Arial"/>
              </a:rPr>
              <a:t>an </a:t>
            </a:r>
            <a:r>
              <a:rPr sz="1400" b="1" spc="-80" dirty="0">
                <a:solidFill>
                  <a:srgbClr val="EB631E"/>
                </a:solidFill>
                <a:latin typeface="Arial"/>
                <a:cs typeface="Arial"/>
              </a:rPr>
              <a:t>incredibly </a:t>
            </a:r>
            <a:r>
              <a:rPr sz="1400" b="1" spc="-65" dirty="0">
                <a:solidFill>
                  <a:srgbClr val="EB631E"/>
                </a:solidFill>
                <a:latin typeface="Arial"/>
                <a:cs typeface="Arial"/>
              </a:rPr>
              <a:t>fun </a:t>
            </a:r>
            <a:r>
              <a:rPr sz="1400" b="1" spc="-75" dirty="0" smtClean="0">
                <a:solidFill>
                  <a:srgbClr val="EB631E"/>
                </a:solidFill>
                <a:latin typeface="Arial"/>
                <a:cs typeface="Arial"/>
              </a:rPr>
              <a:t>and </a:t>
            </a:r>
            <a:r>
              <a:rPr sz="1400" b="1" spc="-70" dirty="0">
                <a:solidFill>
                  <a:srgbClr val="EB631E"/>
                </a:solidFill>
                <a:latin typeface="Arial"/>
                <a:cs typeface="Arial"/>
              </a:rPr>
              <a:t>rewarding</a:t>
            </a:r>
            <a:r>
              <a:rPr sz="1400" b="1" spc="-75" dirty="0">
                <a:solidFill>
                  <a:srgbClr val="EB631E"/>
                </a:solidFill>
                <a:latin typeface="Arial"/>
                <a:cs typeface="Arial"/>
              </a:rPr>
              <a:t> </a:t>
            </a:r>
            <a:r>
              <a:rPr sz="1400" b="1" spc="-65" dirty="0">
                <a:solidFill>
                  <a:srgbClr val="EB631E"/>
                </a:solidFill>
                <a:latin typeface="Arial"/>
                <a:cs typeface="Arial"/>
              </a:rPr>
              <a:t>year.’</a:t>
            </a:r>
            <a:endParaRPr sz="1400" dirty="0">
              <a:latin typeface="Arial"/>
              <a:cs typeface="Arial"/>
            </a:endParaRPr>
          </a:p>
          <a:p>
            <a:pPr>
              <a:lnSpc>
                <a:spcPct val="100000"/>
              </a:lnSpc>
              <a:spcBef>
                <a:spcPts val="10"/>
              </a:spcBef>
            </a:pPr>
            <a:endParaRPr sz="1400" dirty="0">
              <a:latin typeface="Times New Roman"/>
              <a:cs typeface="Times New Roman"/>
            </a:endParaRPr>
          </a:p>
          <a:p>
            <a:pPr marL="12700" marR="5080">
              <a:lnSpc>
                <a:spcPct val="100000"/>
              </a:lnSpc>
            </a:pPr>
            <a:r>
              <a:rPr sz="1400" b="1" spc="-85" dirty="0">
                <a:solidFill>
                  <a:srgbClr val="EB631E"/>
                </a:solidFill>
                <a:latin typeface="Arial"/>
                <a:cs typeface="Arial"/>
              </a:rPr>
              <a:t>‘Being </a:t>
            </a:r>
            <a:r>
              <a:rPr sz="1400" b="1" spc="-70" dirty="0">
                <a:solidFill>
                  <a:srgbClr val="EB631E"/>
                </a:solidFill>
                <a:latin typeface="Arial"/>
                <a:cs typeface="Arial"/>
              </a:rPr>
              <a:t>alone </a:t>
            </a:r>
            <a:r>
              <a:rPr sz="1400" b="1" spc="-85" dirty="0">
                <a:solidFill>
                  <a:srgbClr val="EB631E"/>
                </a:solidFill>
                <a:latin typeface="Arial"/>
                <a:cs typeface="Arial"/>
              </a:rPr>
              <a:t>on </a:t>
            </a:r>
            <a:r>
              <a:rPr sz="1400" b="1" spc="-35" dirty="0">
                <a:solidFill>
                  <a:srgbClr val="EB631E"/>
                </a:solidFill>
                <a:latin typeface="Arial"/>
                <a:cs typeface="Arial"/>
              </a:rPr>
              <a:t>the </a:t>
            </a:r>
            <a:r>
              <a:rPr sz="1400" b="1" spc="-50" dirty="0">
                <a:solidFill>
                  <a:srgbClr val="EB631E"/>
                </a:solidFill>
                <a:latin typeface="Arial"/>
                <a:cs typeface="Arial"/>
              </a:rPr>
              <a:t>other </a:t>
            </a:r>
            <a:r>
              <a:rPr sz="1400" b="1" spc="-100" dirty="0">
                <a:solidFill>
                  <a:srgbClr val="EB631E"/>
                </a:solidFill>
                <a:latin typeface="Arial"/>
                <a:cs typeface="Arial"/>
              </a:rPr>
              <a:t>side </a:t>
            </a:r>
            <a:r>
              <a:rPr sz="1400" b="1" spc="-50" dirty="0">
                <a:solidFill>
                  <a:srgbClr val="EB631E"/>
                </a:solidFill>
                <a:latin typeface="Arial"/>
                <a:cs typeface="Arial"/>
              </a:rPr>
              <a:t>of </a:t>
            </a:r>
            <a:r>
              <a:rPr sz="1400" b="1" spc="-35" dirty="0">
                <a:solidFill>
                  <a:srgbClr val="EB631E"/>
                </a:solidFill>
                <a:latin typeface="Arial"/>
                <a:cs typeface="Arial"/>
              </a:rPr>
              <a:t>the </a:t>
            </a:r>
            <a:r>
              <a:rPr sz="1400" b="1" spc="-65" dirty="0">
                <a:solidFill>
                  <a:srgbClr val="EB631E"/>
                </a:solidFill>
                <a:latin typeface="Arial"/>
                <a:cs typeface="Arial"/>
              </a:rPr>
              <a:t>world </a:t>
            </a:r>
            <a:r>
              <a:rPr sz="1400" b="1" spc="-105" dirty="0">
                <a:solidFill>
                  <a:srgbClr val="EB631E"/>
                </a:solidFill>
                <a:latin typeface="Arial"/>
                <a:cs typeface="Arial"/>
              </a:rPr>
              <a:t>was </a:t>
            </a:r>
            <a:r>
              <a:rPr sz="1400" b="1" spc="-5" dirty="0">
                <a:solidFill>
                  <a:srgbClr val="EB631E"/>
                </a:solidFill>
                <a:latin typeface="Arial"/>
                <a:cs typeface="Arial"/>
              </a:rPr>
              <a:t>at </a:t>
            </a:r>
            <a:r>
              <a:rPr sz="1400" b="1" spc="-65" dirty="0">
                <a:solidFill>
                  <a:srgbClr val="EB631E"/>
                </a:solidFill>
                <a:latin typeface="Arial"/>
                <a:cs typeface="Arial"/>
              </a:rPr>
              <a:t>times </a:t>
            </a:r>
            <a:r>
              <a:rPr sz="1400" b="1" spc="-50" dirty="0">
                <a:solidFill>
                  <a:srgbClr val="EB631E"/>
                </a:solidFill>
                <a:latin typeface="Arial"/>
                <a:cs typeface="Arial"/>
              </a:rPr>
              <a:t>of </a:t>
            </a:r>
            <a:r>
              <a:rPr sz="1400" b="1" spc="-110" dirty="0">
                <a:solidFill>
                  <a:srgbClr val="EB631E"/>
                </a:solidFill>
                <a:latin typeface="Arial"/>
                <a:cs typeface="Arial"/>
              </a:rPr>
              <a:t>course </a:t>
            </a:r>
            <a:r>
              <a:rPr sz="1400" b="1" spc="-65" dirty="0">
                <a:solidFill>
                  <a:srgbClr val="EB631E"/>
                </a:solidFill>
                <a:latin typeface="Arial"/>
                <a:cs typeface="Arial"/>
              </a:rPr>
              <a:t>a </a:t>
            </a:r>
            <a:r>
              <a:rPr sz="1400" b="1" spc="-55" dirty="0">
                <a:solidFill>
                  <a:srgbClr val="EB631E"/>
                </a:solidFill>
                <a:latin typeface="Arial"/>
                <a:cs typeface="Arial"/>
              </a:rPr>
              <a:t>terrifying </a:t>
            </a:r>
            <a:r>
              <a:rPr sz="1400" b="1" spc="-75" dirty="0">
                <a:solidFill>
                  <a:srgbClr val="EB631E"/>
                </a:solidFill>
                <a:latin typeface="Arial"/>
                <a:cs typeface="Arial"/>
              </a:rPr>
              <a:t>prospect.  </a:t>
            </a:r>
            <a:r>
              <a:rPr sz="1400" b="1" spc="-65" dirty="0">
                <a:solidFill>
                  <a:srgbClr val="EB631E"/>
                </a:solidFill>
                <a:latin typeface="Arial"/>
                <a:cs typeface="Arial"/>
              </a:rPr>
              <a:t>However,</a:t>
            </a:r>
            <a:r>
              <a:rPr sz="1400" b="1" spc="-85" dirty="0">
                <a:solidFill>
                  <a:srgbClr val="EB631E"/>
                </a:solidFill>
                <a:latin typeface="Arial"/>
                <a:cs typeface="Arial"/>
              </a:rPr>
              <a:t> </a:t>
            </a:r>
            <a:r>
              <a:rPr sz="1400" b="1" spc="-5" dirty="0">
                <a:solidFill>
                  <a:srgbClr val="EB631E"/>
                </a:solidFill>
                <a:latin typeface="Arial"/>
                <a:cs typeface="Arial"/>
              </a:rPr>
              <a:t>I</a:t>
            </a:r>
            <a:r>
              <a:rPr sz="1400" b="1" spc="-100" dirty="0">
                <a:solidFill>
                  <a:srgbClr val="EB631E"/>
                </a:solidFill>
                <a:latin typeface="Arial"/>
                <a:cs typeface="Arial"/>
              </a:rPr>
              <a:t> </a:t>
            </a:r>
            <a:r>
              <a:rPr sz="1400" b="1" spc="-75" dirty="0">
                <a:solidFill>
                  <a:srgbClr val="EB631E"/>
                </a:solidFill>
                <a:latin typeface="Arial"/>
                <a:cs typeface="Arial"/>
              </a:rPr>
              <a:t>now</a:t>
            </a:r>
            <a:r>
              <a:rPr sz="1400" b="1" spc="-55" dirty="0">
                <a:solidFill>
                  <a:srgbClr val="EB631E"/>
                </a:solidFill>
                <a:latin typeface="Arial"/>
                <a:cs typeface="Arial"/>
              </a:rPr>
              <a:t> </a:t>
            </a:r>
            <a:r>
              <a:rPr sz="1400" b="1" spc="-85" dirty="0">
                <a:solidFill>
                  <a:srgbClr val="EB631E"/>
                </a:solidFill>
                <a:latin typeface="Arial"/>
                <a:cs typeface="Arial"/>
              </a:rPr>
              <a:t>have</a:t>
            </a:r>
            <a:r>
              <a:rPr sz="1400" b="1" spc="-70" dirty="0">
                <a:solidFill>
                  <a:srgbClr val="EB631E"/>
                </a:solidFill>
                <a:latin typeface="Arial"/>
                <a:cs typeface="Arial"/>
              </a:rPr>
              <a:t> </a:t>
            </a:r>
            <a:r>
              <a:rPr sz="1400" b="1" spc="-35" dirty="0">
                <a:solidFill>
                  <a:srgbClr val="EB631E"/>
                </a:solidFill>
                <a:latin typeface="Arial"/>
                <a:cs typeface="Arial"/>
              </a:rPr>
              <a:t>the</a:t>
            </a:r>
            <a:r>
              <a:rPr sz="1400" b="1" spc="-90" dirty="0">
                <a:solidFill>
                  <a:srgbClr val="EB631E"/>
                </a:solidFill>
                <a:latin typeface="Arial"/>
                <a:cs typeface="Arial"/>
              </a:rPr>
              <a:t> </a:t>
            </a:r>
            <a:r>
              <a:rPr sz="1400" b="1" spc="-75" dirty="0">
                <a:solidFill>
                  <a:srgbClr val="EB631E"/>
                </a:solidFill>
                <a:latin typeface="Arial"/>
                <a:cs typeface="Arial"/>
              </a:rPr>
              <a:t>hindsight</a:t>
            </a:r>
            <a:r>
              <a:rPr sz="1400" b="1" spc="-25" dirty="0">
                <a:solidFill>
                  <a:srgbClr val="EB631E"/>
                </a:solidFill>
                <a:latin typeface="Arial"/>
                <a:cs typeface="Arial"/>
              </a:rPr>
              <a:t> </a:t>
            </a:r>
            <a:r>
              <a:rPr sz="1400" b="1" spc="-15" dirty="0">
                <a:solidFill>
                  <a:srgbClr val="EB631E"/>
                </a:solidFill>
                <a:latin typeface="Arial"/>
                <a:cs typeface="Arial"/>
              </a:rPr>
              <a:t>to</a:t>
            </a:r>
            <a:r>
              <a:rPr sz="1400" b="1" spc="-100" dirty="0">
                <a:solidFill>
                  <a:srgbClr val="EB631E"/>
                </a:solidFill>
                <a:latin typeface="Arial"/>
                <a:cs typeface="Arial"/>
              </a:rPr>
              <a:t> </a:t>
            </a:r>
            <a:r>
              <a:rPr sz="1400" b="1" spc="-75" dirty="0">
                <a:solidFill>
                  <a:srgbClr val="EB631E"/>
                </a:solidFill>
                <a:latin typeface="Arial"/>
                <a:cs typeface="Arial"/>
              </a:rPr>
              <a:t>know</a:t>
            </a:r>
            <a:r>
              <a:rPr sz="1400" b="1" spc="-60" dirty="0">
                <a:solidFill>
                  <a:srgbClr val="EB631E"/>
                </a:solidFill>
                <a:latin typeface="Arial"/>
                <a:cs typeface="Arial"/>
              </a:rPr>
              <a:t> </a:t>
            </a:r>
            <a:r>
              <a:rPr sz="1400" b="1" spc="-10" dirty="0">
                <a:solidFill>
                  <a:srgbClr val="EB631E"/>
                </a:solidFill>
                <a:latin typeface="Arial"/>
                <a:cs typeface="Arial"/>
              </a:rPr>
              <a:t>that</a:t>
            </a:r>
            <a:r>
              <a:rPr sz="1400" b="1" spc="-75" dirty="0">
                <a:solidFill>
                  <a:srgbClr val="EB631E"/>
                </a:solidFill>
                <a:latin typeface="Arial"/>
                <a:cs typeface="Arial"/>
              </a:rPr>
              <a:t> </a:t>
            </a:r>
            <a:r>
              <a:rPr sz="1400" b="1" dirty="0">
                <a:solidFill>
                  <a:srgbClr val="EB631E"/>
                </a:solidFill>
                <a:latin typeface="Arial"/>
                <a:cs typeface="Arial"/>
              </a:rPr>
              <a:t>it</a:t>
            </a:r>
            <a:r>
              <a:rPr sz="1400" b="1" spc="-95" dirty="0">
                <a:solidFill>
                  <a:srgbClr val="EB631E"/>
                </a:solidFill>
                <a:latin typeface="Arial"/>
                <a:cs typeface="Arial"/>
              </a:rPr>
              <a:t> </a:t>
            </a:r>
            <a:r>
              <a:rPr sz="1400" b="1" spc="-105" dirty="0">
                <a:solidFill>
                  <a:srgbClr val="EB631E"/>
                </a:solidFill>
                <a:latin typeface="Arial"/>
                <a:cs typeface="Arial"/>
              </a:rPr>
              <a:t>was</a:t>
            </a:r>
            <a:r>
              <a:rPr sz="1400" b="1" spc="-90" dirty="0">
                <a:solidFill>
                  <a:srgbClr val="EB631E"/>
                </a:solidFill>
                <a:latin typeface="Arial"/>
                <a:cs typeface="Arial"/>
              </a:rPr>
              <a:t> also</a:t>
            </a:r>
            <a:r>
              <a:rPr sz="1400" b="1" spc="-100" dirty="0">
                <a:solidFill>
                  <a:srgbClr val="EB631E"/>
                </a:solidFill>
                <a:latin typeface="Arial"/>
                <a:cs typeface="Arial"/>
              </a:rPr>
              <a:t> </a:t>
            </a:r>
            <a:r>
              <a:rPr sz="1400" b="1" spc="-35" dirty="0">
                <a:solidFill>
                  <a:srgbClr val="EB631E"/>
                </a:solidFill>
                <a:latin typeface="Arial"/>
                <a:cs typeface="Arial"/>
              </a:rPr>
              <a:t>the</a:t>
            </a:r>
            <a:r>
              <a:rPr sz="1400" b="1" spc="-90" dirty="0">
                <a:solidFill>
                  <a:srgbClr val="EB631E"/>
                </a:solidFill>
                <a:latin typeface="Arial"/>
                <a:cs typeface="Arial"/>
              </a:rPr>
              <a:t> </a:t>
            </a:r>
            <a:r>
              <a:rPr sz="1400" b="1" spc="-50" dirty="0">
                <a:solidFill>
                  <a:srgbClr val="EB631E"/>
                </a:solidFill>
                <a:latin typeface="Arial"/>
                <a:cs typeface="Arial"/>
              </a:rPr>
              <a:t>greatest</a:t>
            </a:r>
            <a:r>
              <a:rPr sz="1400" b="1" spc="-100" dirty="0">
                <a:solidFill>
                  <a:srgbClr val="EB631E"/>
                </a:solidFill>
                <a:latin typeface="Arial"/>
                <a:cs typeface="Arial"/>
              </a:rPr>
              <a:t> </a:t>
            </a:r>
            <a:r>
              <a:rPr sz="1400" b="1" spc="-55" dirty="0">
                <a:solidFill>
                  <a:srgbClr val="EB631E"/>
                </a:solidFill>
                <a:latin typeface="Arial"/>
                <a:cs typeface="Arial"/>
              </a:rPr>
              <a:t>opportunity</a:t>
            </a:r>
            <a:r>
              <a:rPr sz="1400" b="1" spc="-40" dirty="0">
                <a:solidFill>
                  <a:srgbClr val="EB631E"/>
                </a:solidFill>
                <a:latin typeface="Arial"/>
                <a:cs typeface="Arial"/>
              </a:rPr>
              <a:t> </a:t>
            </a:r>
            <a:r>
              <a:rPr sz="1400" b="1" spc="-20" dirty="0">
                <a:solidFill>
                  <a:srgbClr val="EB631E"/>
                </a:solidFill>
                <a:latin typeface="Arial"/>
                <a:cs typeface="Arial"/>
              </a:rPr>
              <a:t>to  </a:t>
            </a:r>
            <a:r>
              <a:rPr sz="1400" b="1" spc="-65" dirty="0">
                <a:solidFill>
                  <a:srgbClr val="EB631E"/>
                </a:solidFill>
                <a:latin typeface="Arial"/>
                <a:cs typeface="Arial"/>
              </a:rPr>
              <a:t>learn </a:t>
            </a:r>
            <a:r>
              <a:rPr sz="1400" b="1" spc="-75" dirty="0">
                <a:solidFill>
                  <a:srgbClr val="EB631E"/>
                </a:solidFill>
                <a:latin typeface="Arial"/>
                <a:cs typeface="Arial"/>
              </a:rPr>
              <a:t>how </a:t>
            </a:r>
            <a:r>
              <a:rPr sz="1400" b="1" spc="-15" dirty="0">
                <a:solidFill>
                  <a:srgbClr val="EB631E"/>
                </a:solidFill>
                <a:latin typeface="Arial"/>
                <a:cs typeface="Arial"/>
              </a:rPr>
              <a:t>to </a:t>
            </a:r>
            <a:r>
              <a:rPr sz="1400" b="1" spc="-90" dirty="0">
                <a:solidFill>
                  <a:srgbClr val="EB631E"/>
                </a:solidFill>
                <a:latin typeface="Arial"/>
                <a:cs typeface="Arial"/>
              </a:rPr>
              <a:t>overcome </a:t>
            </a:r>
            <a:r>
              <a:rPr sz="1400" b="1" spc="-60" dirty="0">
                <a:solidFill>
                  <a:srgbClr val="EB631E"/>
                </a:solidFill>
                <a:latin typeface="Arial"/>
                <a:cs typeface="Arial"/>
              </a:rPr>
              <a:t>unfamiliar situations, </a:t>
            </a:r>
            <a:r>
              <a:rPr sz="1400" b="1" spc="-70" dirty="0">
                <a:solidFill>
                  <a:srgbClr val="EB631E"/>
                </a:solidFill>
                <a:latin typeface="Arial"/>
                <a:cs typeface="Arial"/>
              </a:rPr>
              <a:t>make </a:t>
            </a:r>
            <a:r>
              <a:rPr sz="1400" b="1" spc="-60" dirty="0">
                <a:solidFill>
                  <a:srgbClr val="EB631E"/>
                </a:solidFill>
                <a:latin typeface="Arial"/>
                <a:cs typeface="Arial"/>
              </a:rPr>
              <a:t>lifelong </a:t>
            </a:r>
            <a:r>
              <a:rPr sz="1400" b="1" spc="-90" dirty="0">
                <a:solidFill>
                  <a:srgbClr val="EB631E"/>
                </a:solidFill>
                <a:latin typeface="Arial"/>
                <a:cs typeface="Arial"/>
              </a:rPr>
              <a:t>friendships </a:t>
            </a:r>
            <a:r>
              <a:rPr sz="1400" b="1" spc="-75" dirty="0">
                <a:solidFill>
                  <a:srgbClr val="EB631E"/>
                </a:solidFill>
                <a:latin typeface="Arial"/>
                <a:cs typeface="Arial"/>
              </a:rPr>
              <a:t>and establish </a:t>
            </a:r>
            <a:r>
              <a:rPr sz="1400" b="1" spc="-65" dirty="0">
                <a:solidFill>
                  <a:srgbClr val="EB631E"/>
                </a:solidFill>
                <a:latin typeface="Arial"/>
                <a:cs typeface="Arial"/>
              </a:rPr>
              <a:t>a  new</a:t>
            </a:r>
            <a:r>
              <a:rPr sz="1400" b="1" spc="-95" dirty="0">
                <a:solidFill>
                  <a:srgbClr val="EB631E"/>
                </a:solidFill>
                <a:latin typeface="Arial"/>
                <a:cs typeface="Arial"/>
              </a:rPr>
              <a:t> </a:t>
            </a:r>
            <a:r>
              <a:rPr sz="1400" b="1" spc="-25" dirty="0">
                <a:solidFill>
                  <a:srgbClr val="EB631E"/>
                </a:solidFill>
                <a:latin typeface="Arial"/>
                <a:cs typeface="Arial"/>
              </a:rPr>
              <a:t>attitude.’</a:t>
            </a:r>
            <a:endParaRPr sz="1400" dirty="0">
              <a:latin typeface="Arial"/>
              <a:cs typeface="Arial"/>
            </a:endParaRPr>
          </a:p>
          <a:p>
            <a:pPr marL="12700">
              <a:lnSpc>
                <a:spcPct val="100000"/>
              </a:lnSpc>
              <a:spcBef>
                <a:spcPts val="5"/>
              </a:spcBef>
            </a:pPr>
            <a:endParaRPr sz="1200" dirty="0">
              <a:latin typeface="Arial"/>
              <a:cs typeface="Arial"/>
            </a:endParaRPr>
          </a:p>
          <a:p>
            <a:pPr>
              <a:lnSpc>
                <a:spcPct val="100000"/>
              </a:lnSpc>
              <a:spcBef>
                <a:spcPts val="50"/>
              </a:spcBef>
            </a:pPr>
            <a:endParaRPr sz="1600" dirty="0">
              <a:latin typeface="Times New Roman"/>
              <a:cs typeface="Times New Roman"/>
            </a:endParaRPr>
          </a:p>
          <a:p>
            <a:pPr marL="12700">
              <a:lnSpc>
                <a:spcPct val="100000"/>
              </a:lnSpc>
            </a:pPr>
            <a:endParaRPr sz="1600" dirty="0">
              <a:latin typeface="Arial"/>
              <a:cs typeface="Arial"/>
            </a:endParaRPr>
          </a:p>
        </p:txBody>
      </p:sp>
      <p:sp>
        <p:nvSpPr>
          <p:cNvPr id="3" name="Rectangle 2"/>
          <p:cNvSpPr/>
          <p:nvPr/>
        </p:nvSpPr>
        <p:spPr>
          <a:xfrm>
            <a:off x="152400" y="4962009"/>
            <a:ext cx="3657599" cy="369332"/>
          </a:xfrm>
          <a:prstGeom prst="rect">
            <a:avLst/>
          </a:prstGeom>
        </p:spPr>
        <p:txBody>
          <a:bodyPr wrap="square">
            <a:spAutoFit/>
          </a:bodyPr>
          <a:lstStyle/>
          <a:p>
            <a:pPr marL="15240">
              <a:lnSpc>
                <a:spcPct val="100000"/>
              </a:lnSpc>
              <a:spcBef>
                <a:spcPts val="730"/>
              </a:spcBef>
            </a:pPr>
            <a:r>
              <a:rPr lang="en-GB" b="1" spc="-90" dirty="0">
                <a:solidFill>
                  <a:srgbClr val="E36C09"/>
                </a:solidFill>
                <a:latin typeface="Arial"/>
                <a:cs typeface="Arial"/>
              </a:rPr>
              <a:t>Quotes </a:t>
            </a:r>
            <a:r>
              <a:rPr lang="en-GB" b="1" spc="-65" dirty="0">
                <a:solidFill>
                  <a:srgbClr val="E36C09"/>
                </a:solidFill>
                <a:latin typeface="Arial"/>
                <a:cs typeface="Arial"/>
              </a:rPr>
              <a:t>from </a:t>
            </a:r>
            <a:r>
              <a:rPr lang="en-GB" b="1" spc="-100" dirty="0">
                <a:solidFill>
                  <a:srgbClr val="E36C09"/>
                </a:solidFill>
                <a:latin typeface="Arial"/>
                <a:cs typeface="Arial"/>
              </a:rPr>
              <a:t>RHUL</a:t>
            </a:r>
            <a:r>
              <a:rPr lang="en-GB" b="1" spc="-254" dirty="0">
                <a:solidFill>
                  <a:srgbClr val="E36C09"/>
                </a:solidFill>
                <a:latin typeface="Arial"/>
                <a:cs typeface="Arial"/>
              </a:rPr>
              <a:t> </a:t>
            </a:r>
            <a:r>
              <a:rPr lang="en-GB" b="1" spc="-95" dirty="0">
                <a:solidFill>
                  <a:srgbClr val="E36C09"/>
                </a:solidFill>
                <a:latin typeface="Arial"/>
                <a:cs typeface="Arial"/>
              </a:rPr>
              <a:t>students</a:t>
            </a:r>
            <a:endParaRPr lang="en-GB" dirty="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4728464"/>
            <a:ext cx="1581785" cy="299720"/>
          </a:xfrm>
          <a:prstGeom prst="rect">
            <a:avLst/>
          </a:prstGeom>
        </p:spPr>
        <p:txBody>
          <a:bodyPr vert="horz" wrap="square" lIns="0" tIns="12700" rIns="0" bIns="0" rtlCol="0">
            <a:spAutoFit/>
          </a:bodyPr>
          <a:lstStyle/>
          <a:p>
            <a:pPr marL="12700">
              <a:lnSpc>
                <a:spcPct val="100000"/>
              </a:lnSpc>
              <a:spcBef>
                <a:spcPts val="100"/>
              </a:spcBef>
            </a:pPr>
            <a:r>
              <a:rPr sz="1800" b="1" spc="-85" dirty="0">
                <a:solidFill>
                  <a:srgbClr val="E36C09"/>
                </a:solidFill>
                <a:latin typeface="Arial"/>
                <a:cs typeface="Arial"/>
              </a:rPr>
              <a:t>Where </a:t>
            </a:r>
            <a:r>
              <a:rPr sz="1800" b="1" spc="-130" dirty="0">
                <a:solidFill>
                  <a:srgbClr val="E36C09"/>
                </a:solidFill>
                <a:latin typeface="Arial"/>
                <a:cs typeface="Arial"/>
              </a:rPr>
              <a:t>can </a:t>
            </a:r>
            <a:r>
              <a:rPr sz="1800" b="1" spc="-5" dirty="0">
                <a:solidFill>
                  <a:srgbClr val="E36C09"/>
                </a:solidFill>
                <a:latin typeface="Arial"/>
                <a:cs typeface="Arial"/>
              </a:rPr>
              <a:t>I</a:t>
            </a:r>
            <a:r>
              <a:rPr sz="1800" b="1" spc="-220" dirty="0">
                <a:solidFill>
                  <a:srgbClr val="E36C09"/>
                </a:solidFill>
                <a:latin typeface="Arial"/>
                <a:cs typeface="Arial"/>
              </a:rPr>
              <a:t> </a:t>
            </a:r>
            <a:r>
              <a:rPr sz="1800" b="1" spc="-170" dirty="0">
                <a:solidFill>
                  <a:srgbClr val="E36C09"/>
                </a:solidFill>
                <a:latin typeface="Arial"/>
                <a:cs typeface="Arial"/>
              </a:rPr>
              <a:t>go?</a:t>
            </a:r>
            <a:endParaRPr sz="1800">
              <a:latin typeface="Arial"/>
              <a:cs typeface="Arial"/>
            </a:endParaRPr>
          </a:p>
        </p:txBody>
      </p:sp>
      <p:sp>
        <p:nvSpPr>
          <p:cNvPr id="3" name="object 3"/>
          <p:cNvSpPr txBox="1"/>
          <p:nvPr/>
        </p:nvSpPr>
        <p:spPr>
          <a:xfrm>
            <a:off x="457911" y="377190"/>
            <a:ext cx="8309609" cy="1967205"/>
          </a:xfrm>
          <a:prstGeom prst="rect">
            <a:avLst/>
          </a:prstGeom>
        </p:spPr>
        <p:txBody>
          <a:bodyPr vert="horz" wrap="square" lIns="0" tIns="12700" rIns="0" bIns="0" rtlCol="0">
            <a:spAutoFit/>
          </a:bodyPr>
          <a:lstStyle/>
          <a:p>
            <a:pPr marL="12700">
              <a:lnSpc>
                <a:spcPct val="100000"/>
              </a:lnSpc>
              <a:spcBef>
                <a:spcPts val="100"/>
              </a:spcBef>
            </a:pPr>
            <a:r>
              <a:rPr sz="1800" b="1" spc="-100" dirty="0">
                <a:solidFill>
                  <a:srgbClr val="EB631E"/>
                </a:solidFill>
                <a:latin typeface="Arial"/>
                <a:cs typeface="Arial"/>
              </a:rPr>
              <a:t>Royal </a:t>
            </a:r>
            <a:r>
              <a:rPr sz="1800" b="1" spc="-70" dirty="0">
                <a:solidFill>
                  <a:srgbClr val="EB631E"/>
                </a:solidFill>
                <a:latin typeface="Arial"/>
                <a:cs typeface="Arial"/>
              </a:rPr>
              <a:t>Holloway </a:t>
            </a:r>
            <a:r>
              <a:rPr sz="1800" b="1" spc="-135" dirty="0">
                <a:solidFill>
                  <a:srgbClr val="EB631E"/>
                </a:solidFill>
                <a:latin typeface="Arial"/>
                <a:cs typeface="Arial"/>
              </a:rPr>
              <a:t>has </a:t>
            </a:r>
            <a:r>
              <a:rPr sz="1800" b="1" spc="-30" dirty="0">
                <a:solidFill>
                  <a:srgbClr val="EB631E"/>
                </a:solidFill>
                <a:latin typeface="Arial"/>
                <a:cs typeface="Arial"/>
              </a:rPr>
              <a:t>two </a:t>
            </a:r>
            <a:r>
              <a:rPr sz="1800" b="1" spc="-110" dirty="0">
                <a:solidFill>
                  <a:srgbClr val="EB631E"/>
                </a:solidFill>
                <a:latin typeface="Arial"/>
                <a:cs typeface="Arial"/>
              </a:rPr>
              <a:t>exchange</a:t>
            </a:r>
            <a:r>
              <a:rPr sz="1800" b="1" spc="-365" dirty="0">
                <a:solidFill>
                  <a:srgbClr val="EB631E"/>
                </a:solidFill>
                <a:latin typeface="Arial"/>
                <a:cs typeface="Arial"/>
              </a:rPr>
              <a:t> </a:t>
            </a:r>
            <a:r>
              <a:rPr sz="1800" b="1" spc="-135" dirty="0">
                <a:solidFill>
                  <a:srgbClr val="EB631E"/>
                </a:solidFill>
                <a:latin typeface="Arial"/>
                <a:cs typeface="Arial"/>
              </a:rPr>
              <a:t>schemes:</a:t>
            </a:r>
            <a:endParaRPr sz="1800" dirty="0">
              <a:latin typeface="Arial"/>
              <a:cs typeface="Arial"/>
            </a:endParaRPr>
          </a:p>
          <a:p>
            <a:pPr>
              <a:lnSpc>
                <a:spcPct val="100000"/>
              </a:lnSpc>
              <a:spcBef>
                <a:spcPts val="30"/>
              </a:spcBef>
            </a:pPr>
            <a:endParaRPr sz="1850" dirty="0">
              <a:latin typeface="Times New Roman"/>
              <a:cs typeface="Times New Roman"/>
            </a:endParaRPr>
          </a:p>
          <a:p>
            <a:pPr marL="469900">
              <a:lnSpc>
                <a:spcPct val="100000"/>
              </a:lnSpc>
            </a:pPr>
            <a:r>
              <a:rPr sz="1800" b="1" spc="-135" dirty="0">
                <a:solidFill>
                  <a:srgbClr val="EB631E"/>
                </a:solidFill>
                <a:latin typeface="Arial"/>
                <a:cs typeface="Arial"/>
              </a:rPr>
              <a:t>Erasmus+</a:t>
            </a:r>
            <a:r>
              <a:rPr sz="1800" b="1" spc="-160" dirty="0">
                <a:solidFill>
                  <a:srgbClr val="EB631E"/>
                </a:solidFill>
                <a:latin typeface="Arial"/>
                <a:cs typeface="Arial"/>
              </a:rPr>
              <a:t> </a:t>
            </a:r>
            <a:r>
              <a:rPr lang="en-GB" sz="1800" b="1" spc="-160" dirty="0" smtClean="0">
                <a:solidFill>
                  <a:srgbClr val="EB631E"/>
                </a:solidFill>
                <a:latin typeface="Arial"/>
                <a:cs typeface="Arial"/>
              </a:rPr>
              <a:t> </a:t>
            </a:r>
            <a:r>
              <a:rPr sz="1800" b="1" spc="-55" dirty="0" smtClean="0">
                <a:solidFill>
                  <a:srgbClr val="EB631E"/>
                </a:solidFill>
                <a:latin typeface="Arial"/>
                <a:cs typeface="Arial"/>
              </a:rPr>
              <a:t>(</a:t>
            </a:r>
            <a:r>
              <a:rPr sz="1800" b="1" spc="-55" dirty="0">
                <a:solidFill>
                  <a:srgbClr val="EB631E"/>
                </a:solidFill>
                <a:latin typeface="Arial"/>
                <a:cs typeface="Arial"/>
              </a:rPr>
              <a:t>for</a:t>
            </a:r>
            <a:r>
              <a:rPr sz="1800" b="1" spc="-180" dirty="0">
                <a:solidFill>
                  <a:srgbClr val="EB631E"/>
                </a:solidFill>
                <a:latin typeface="Arial"/>
                <a:cs typeface="Arial"/>
              </a:rPr>
              <a:t> </a:t>
            </a:r>
            <a:r>
              <a:rPr sz="1800" b="1" spc="-90" dirty="0">
                <a:solidFill>
                  <a:srgbClr val="EB631E"/>
                </a:solidFill>
                <a:latin typeface="Arial"/>
                <a:cs typeface="Arial"/>
              </a:rPr>
              <a:t>study</a:t>
            </a:r>
            <a:r>
              <a:rPr sz="1800" b="1" spc="-130" dirty="0">
                <a:solidFill>
                  <a:srgbClr val="EB631E"/>
                </a:solidFill>
                <a:latin typeface="Arial"/>
                <a:cs typeface="Arial"/>
              </a:rPr>
              <a:t> </a:t>
            </a:r>
            <a:r>
              <a:rPr sz="1800" b="1" spc="-85" dirty="0">
                <a:solidFill>
                  <a:srgbClr val="EB631E"/>
                </a:solidFill>
                <a:latin typeface="Arial"/>
                <a:cs typeface="Arial"/>
              </a:rPr>
              <a:t>abroad</a:t>
            </a:r>
            <a:r>
              <a:rPr sz="1800" b="1" spc="-160" dirty="0">
                <a:solidFill>
                  <a:srgbClr val="EB631E"/>
                </a:solidFill>
                <a:latin typeface="Arial"/>
                <a:cs typeface="Arial"/>
              </a:rPr>
              <a:t> </a:t>
            </a:r>
            <a:r>
              <a:rPr sz="1800" b="1" spc="-50" dirty="0">
                <a:solidFill>
                  <a:srgbClr val="EB631E"/>
                </a:solidFill>
                <a:latin typeface="Arial"/>
                <a:cs typeface="Arial"/>
              </a:rPr>
              <a:t>within</a:t>
            </a:r>
            <a:r>
              <a:rPr sz="1800" b="1" spc="-114" dirty="0">
                <a:solidFill>
                  <a:srgbClr val="EB631E"/>
                </a:solidFill>
                <a:latin typeface="Arial"/>
                <a:cs typeface="Arial"/>
              </a:rPr>
              <a:t> </a:t>
            </a:r>
            <a:r>
              <a:rPr sz="1800" b="1" spc="-35" dirty="0">
                <a:solidFill>
                  <a:srgbClr val="EB631E"/>
                </a:solidFill>
                <a:latin typeface="Arial"/>
                <a:cs typeface="Arial"/>
              </a:rPr>
              <a:t>the</a:t>
            </a:r>
            <a:r>
              <a:rPr sz="1800" b="1" spc="-110" dirty="0">
                <a:solidFill>
                  <a:srgbClr val="EB631E"/>
                </a:solidFill>
                <a:latin typeface="Arial"/>
                <a:cs typeface="Arial"/>
              </a:rPr>
              <a:t> </a:t>
            </a:r>
            <a:r>
              <a:rPr sz="1800" b="1" spc="-105" dirty="0">
                <a:solidFill>
                  <a:srgbClr val="EB631E"/>
                </a:solidFill>
                <a:latin typeface="Arial"/>
                <a:cs typeface="Arial"/>
              </a:rPr>
              <a:t>European</a:t>
            </a:r>
            <a:r>
              <a:rPr sz="1800" b="1" spc="-210" dirty="0">
                <a:solidFill>
                  <a:srgbClr val="EB631E"/>
                </a:solidFill>
                <a:latin typeface="Arial"/>
                <a:cs typeface="Arial"/>
              </a:rPr>
              <a:t> </a:t>
            </a:r>
            <a:r>
              <a:rPr sz="1800" b="1" spc="-75" dirty="0">
                <a:solidFill>
                  <a:srgbClr val="EB631E"/>
                </a:solidFill>
                <a:latin typeface="Arial"/>
                <a:cs typeface="Arial"/>
              </a:rPr>
              <a:t>Union)</a:t>
            </a:r>
            <a:endParaRPr sz="1800" dirty="0">
              <a:latin typeface="Arial"/>
              <a:cs typeface="Arial"/>
            </a:endParaRPr>
          </a:p>
          <a:p>
            <a:pPr marL="469900">
              <a:lnSpc>
                <a:spcPct val="100000"/>
              </a:lnSpc>
              <a:spcBef>
                <a:spcPts val="5"/>
              </a:spcBef>
            </a:pPr>
            <a:r>
              <a:rPr sz="1800" b="1" spc="-50" dirty="0">
                <a:solidFill>
                  <a:srgbClr val="EB631E"/>
                </a:solidFill>
                <a:latin typeface="Arial"/>
                <a:cs typeface="Arial"/>
              </a:rPr>
              <a:t>International</a:t>
            </a:r>
            <a:r>
              <a:rPr sz="1800" b="1" spc="-145" dirty="0">
                <a:solidFill>
                  <a:srgbClr val="EB631E"/>
                </a:solidFill>
                <a:latin typeface="Arial"/>
                <a:cs typeface="Arial"/>
              </a:rPr>
              <a:t> </a:t>
            </a:r>
            <a:r>
              <a:rPr sz="1800" b="1" spc="-120" dirty="0">
                <a:solidFill>
                  <a:srgbClr val="EB631E"/>
                </a:solidFill>
                <a:latin typeface="Arial"/>
                <a:cs typeface="Arial"/>
              </a:rPr>
              <a:t>Exchange</a:t>
            </a:r>
            <a:r>
              <a:rPr sz="1800" b="1" spc="-155" dirty="0">
                <a:solidFill>
                  <a:srgbClr val="EB631E"/>
                </a:solidFill>
                <a:latin typeface="Arial"/>
                <a:cs typeface="Arial"/>
              </a:rPr>
              <a:t> </a:t>
            </a:r>
            <a:r>
              <a:rPr sz="1800" b="1" spc="-60" dirty="0">
                <a:solidFill>
                  <a:srgbClr val="EB631E"/>
                </a:solidFill>
                <a:latin typeface="Arial"/>
                <a:cs typeface="Arial"/>
              </a:rPr>
              <a:t>(for</a:t>
            </a:r>
            <a:r>
              <a:rPr sz="1800" b="1" spc="-145" dirty="0">
                <a:solidFill>
                  <a:srgbClr val="EB631E"/>
                </a:solidFill>
                <a:latin typeface="Arial"/>
                <a:cs typeface="Arial"/>
              </a:rPr>
              <a:t> </a:t>
            </a:r>
            <a:r>
              <a:rPr sz="1800" b="1" spc="-90" dirty="0">
                <a:solidFill>
                  <a:srgbClr val="EB631E"/>
                </a:solidFill>
                <a:latin typeface="Arial"/>
                <a:cs typeface="Arial"/>
              </a:rPr>
              <a:t>study</a:t>
            </a:r>
            <a:r>
              <a:rPr sz="1800" b="1" spc="-155" dirty="0">
                <a:solidFill>
                  <a:srgbClr val="EB631E"/>
                </a:solidFill>
                <a:latin typeface="Arial"/>
                <a:cs typeface="Arial"/>
              </a:rPr>
              <a:t> </a:t>
            </a:r>
            <a:r>
              <a:rPr sz="1800" b="1" spc="-85" dirty="0">
                <a:solidFill>
                  <a:srgbClr val="EB631E"/>
                </a:solidFill>
                <a:latin typeface="Arial"/>
                <a:cs typeface="Arial"/>
              </a:rPr>
              <a:t>abroad</a:t>
            </a:r>
            <a:r>
              <a:rPr sz="1800" b="1" spc="-155" dirty="0">
                <a:solidFill>
                  <a:srgbClr val="EB631E"/>
                </a:solidFill>
                <a:latin typeface="Arial"/>
                <a:cs typeface="Arial"/>
              </a:rPr>
              <a:t> </a:t>
            </a:r>
            <a:r>
              <a:rPr sz="1800" b="1" spc="-90" dirty="0">
                <a:solidFill>
                  <a:srgbClr val="EB631E"/>
                </a:solidFill>
                <a:latin typeface="Arial"/>
                <a:cs typeface="Arial"/>
              </a:rPr>
              <a:t>outside</a:t>
            </a:r>
            <a:r>
              <a:rPr sz="1800" b="1" spc="-150" dirty="0">
                <a:solidFill>
                  <a:srgbClr val="EB631E"/>
                </a:solidFill>
                <a:latin typeface="Arial"/>
                <a:cs typeface="Arial"/>
              </a:rPr>
              <a:t> </a:t>
            </a:r>
            <a:r>
              <a:rPr sz="1800" b="1" spc="-35" dirty="0">
                <a:solidFill>
                  <a:srgbClr val="EB631E"/>
                </a:solidFill>
                <a:latin typeface="Arial"/>
                <a:cs typeface="Arial"/>
              </a:rPr>
              <a:t>the</a:t>
            </a:r>
            <a:r>
              <a:rPr sz="1800" b="1" spc="-105" dirty="0">
                <a:solidFill>
                  <a:srgbClr val="EB631E"/>
                </a:solidFill>
                <a:latin typeface="Arial"/>
                <a:cs typeface="Arial"/>
              </a:rPr>
              <a:t> European</a:t>
            </a:r>
            <a:r>
              <a:rPr sz="1800" b="1" spc="-185" dirty="0">
                <a:solidFill>
                  <a:srgbClr val="EB631E"/>
                </a:solidFill>
                <a:latin typeface="Arial"/>
                <a:cs typeface="Arial"/>
              </a:rPr>
              <a:t> </a:t>
            </a:r>
            <a:r>
              <a:rPr sz="1800" b="1" spc="-75" dirty="0">
                <a:solidFill>
                  <a:srgbClr val="EB631E"/>
                </a:solidFill>
                <a:latin typeface="Arial"/>
                <a:cs typeface="Arial"/>
              </a:rPr>
              <a:t>Union)</a:t>
            </a:r>
            <a:endParaRPr sz="1800" dirty="0">
              <a:latin typeface="Arial"/>
              <a:cs typeface="Arial"/>
            </a:endParaRPr>
          </a:p>
          <a:p>
            <a:pPr>
              <a:lnSpc>
                <a:spcPct val="100000"/>
              </a:lnSpc>
              <a:spcBef>
                <a:spcPts val="30"/>
              </a:spcBef>
            </a:pPr>
            <a:endParaRPr sz="1850" dirty="0">
              <a:latin typeface="Times New Roman"/>
              <a:cs typeface="Times New Roman"/>
            </a:endParaRPr>
          </a:p>
          <a:p>
            <a:pPr marL="12700" marR="5080">
              <a:lnSpc>
                <a:spcPct val="100000"/>
              </a:lnSpc>
              <a:spcBef>
                <a:spcPts val="5"/>
              </a:spcBef>
            </a:pPr>
            <a:r>
              <a:rPr sz="1800" b="1" spc="-140" dirty="0">
                <a:solidFill>
                  <a:srgbClr val="EB631E"/>
                </a:solidFill>
                <a:latin typeface="Arial"/>
                <a:cs typeface="Arial"/>
              </a:rPr>
              <a:t>You</a:t>
            </a:r>
            <a:r>
              <a:rPr sz="1800" b="1" spc="-160" dirty="0">
                <a:solidFill>
                  <a:srgbClr val="EB631E"/>
                </a:solidFill>
                <a:latin typeface="Arial"/>
                <a:cs typeface="Arial"/>
              </a:rPr>
              <a:t> </a:t>
            </a:r>
            <a:r>
              <a:rPr sz="1800" b="1" spc="-130" dirty="0">
                <a:solidFill>
                  <a:srgbClr val="EB631E"/>
                </a:solidFill>
                <a:latin typeface="Arial"/>
                <a:cs typeface="Arial"/>
              </a:rPr>
              <a:t>can </a:t>
            </a:r>
            <a:r>
              <a:rPr sz="1800" b="1" spc="-85" dirty="0">
                <a:solidFill>
                  <a:srgbClr val="EB631E"/>
                </a:solidFill>
                <a:latin typeface="Arial"/>
                <a:cs typeface="Arial"/>
              </a:rPr>
              <a:t>only</a:t>
            </a:r>
            <a:r>
              <a:rPr sz="1800" b="1" spc="-150" dirty="0">
                <a:solidFill>
                  <a:srgbClr val="EB631E"/>
                </a:solidFill>
                <a:latin typeface="Arial"/>
                <a:cs typeface="Arial"/>
              </a:rPr>
              <a:t> </a:t>
            </a:r>
            <a:r>
              <a:rPr sz="1800" b="1" spc="-65" dirty="0">
                <a:solidFill>
                  <a:srgbClr val="EB631E"/>
                </a:solidFill>
                <a:latin typeface="Arial"/>
                <a:cs typeface="Arial"/>
              </a:rPr>
              <a:t>participate</a:t>
            </a:r>
            <a:r>
              <a:rPr sz="1800" b="1" spc="-100" dirty="0">
                <a:solidFill>
                  <a:srgbClr val="EB631E"/>
                </a:solidFill>
                <a:latin typeface="Arial"/>
                <a:cs typeface="Arial"/>
              </a:rPr>
              <a:t> </a:t>
            </a:r>
            <a:r>
              <a:rPr sz="1800" b="1" spc="-75" dirty="0">
                <a:solidFill>
                  <a:srgbClr val="EB631E"/>
                </a:solidFill>
                <a:latin typeface="Arial"/>
                <a:cs typeface="Arial"/>
              </a:rPr>
              <a:t>in</a:t>
            </a:r>
            <a:r>
              <a:rPr sz="1800" b="1" spc="-130" dirty="0">
                <a:solidFill>
                  <a:srgbClr val="EB631E"/>
                </a:solidFill>
                <a:latin typeface="Arial"/>
                <a:cs typeface="Arial"/>
              </a:rPr>
              <a:t> </a:t>
            </a:r>
            <a:r>
              <a:rPr sz="1800" b="1" spc="-95" dirty="0">
                <a:solidFill>
                  <a:srgbClr val="EB631E"/>
                </a:solidFill>
                <a:latin typeface="Arial"/>
                <a:cs typeface="Arial"/>
              </a:rPr>
              <a:t>one</a:t>
            </a:r>
            <a:r>
              <a:rPr sz="1800" b="1" spc="-105" dirty="0">
                <a:solidFill>
                  <a:srgbClr val="EB631E"/>
                </a:solidFill>
                <a:latin typeface="Arial"/>
                <a:cs typeface="Arial"/>
              </a:rPr>
              <a:t> </a:t>
            </a:r>
            <a:r>
              <a:rPr sz="1800" b="1" spc="-95" dirty="0">
                <a:solidFill>
                  <a:srgbClr val="EB631E"/>
                </a:solidFill>
                <a:latin typeface="Arial"/>
                <a:cs typeface="Arial"/>
              </a:rPr>
              <a:t>exchange.</a:t>
            </a:r>
            <a:r>
              <a:rPr sz="1800" b="1" spc="-114" dirty="0">
                <a:solidFill>
                  <a:srgbClr val="EB631E"/>
                </a:solidFill>
                <a:latin typeface="Arial"/>
                <a:cs typeface="Arial"/>
              </a:rPr>
              <a:t> </a:t>
            </a:r>
            <a:r>
              <a:rPr sz="1800" b="1" spc="-50" dirty="0">
                <a:solidFill>
                  <a:srgbClr val="EB631E"/>
                </a:solidFill>
                <a:latin typeface="Arial"/>
                <a:cs typeface="Arial"/>
              </a:rPr>
              <a:t>In</a:t>
            </a:r>
            <a:r>
              <a:rPr sz="1800" b="1" spc="-130" dirty="0">
                <a:solidFill>
                  <a:srgbClr val="EB631E"/>
                </a:solidFill>
                <a:latin typeface="Arial"/>
                <a:cs typeface="Arial"/>
              </a:rPr>
              <a:t> </a:t>
            </a:r>
            <a:r>
              <a:rPr sz="1800" b="1" spc="-50" dirty="0">
                <a:solidFill>
                  <a:srgbClr val="EB631E"/>
                </a:solidFill>
                <a:latin typeface="Arial"/>
                <a:cs typeface="Arial"/>
              </a:rPr>
              <a:t>addition,</a:t>
            </a:r>
            <a:r>
              <a:rPr sz="1800" b="1" spc="-155" dirty="0">
                <a:solidFill>
                  <a:srgbClr val="EB631E"/>
                </a:solidFill>
                <a:latin typeface="Arial"/>
                <a:cs typeface="Arial"/>
              </a:rPr>
              <a:t> </a:t>
            </a:r>
            <a:r>
              <a:rPr sz="1800" b="1" spc="-100" dirty="0">
                <a:solidFill>
                  <a:srgbClr val="EB631E"/>
                </a:solidFill>
                <a:latin typeface="Arial"/>
                <a:cs typeface="Arial"/>
              </a:rPr>
              <a:t>you</a:t>
            </a:r>
            <a:r>
              <a:rPr sz="1800" b="1" spc="-135" dirty="0">
                <a:solidFill>
                  <a:srgbClr val="EB631E"/>
                </a:solidFill>
                <a:latin typeface="Arial"/>
                <a:cs typeface="Arial"/>
              </a:rPr>
              <a:t> </a:t>
            </a:r>
            <a:r>
              <a:rPr sz="1800" b="1" spc="-90" dirty="0">
                <a:solidFill>
                  <a:srgbClr val="EB631E"/>
                </a:solidFill>
                <a:latin typeface="Arial"/>
                <a:cs typeface="Arial"/>
              </a:rPr>
              <a:t>must</a:t>
            </a:r>
            <a:r>
              <a:rPr sz="1800" b="1" spc="-135" dirty="0">
                <a:solidFill>
                  <a:srgbClr val="EB631E"/>
                </a:solidFill>
                <a:latin typeface="Arial"/>
                <a:cs typeface="Arial"/>
              </a:rPr>
              <a:t> </a:t>
            </a:r>
            <a:r>
              <a:rPr sz="1800" b="1" spc="-90" dirty="0">
                <a:solidFill>
                  <a:srgbClr val="EB631E"/>
                </a:solidFill>
                <a:latin typeface="Arial"/>
                <a:cs typeface="Arial"/>
              </a:rPr>
              <a:t>study</a:t>
            </a:r>
            <a:r>
              <a:rPr sz="1800" b="1" spc="-95" dirty="0">
                <a:solidFill>
                  <a:srgbClr val="EB631E"/>
                </a:solidFill>
                <a:latin typeface="Arial"/>
                <a:cs typeface="Arial"/>
              </a:rPr>
              <a:t> </a:t>
            </a:r>
            <a:r>
              <a:rPr sz="1800" b="1" spc="-85" dirty="0">
                <a:solidFill>
                  <a:srgbClr val="EB631E"/>
                </a:solidFill>
                <a:latin typeface="Arial"/>
                <a:cs typeface="Arial"/>
              </a:rPr>
              <a:t>abroad</a:t>
            </a:r>
            <a:r>
              <a:rPr sz="1800" b="1" spc="-155" dirty="0">
                <a:solidFill>
                  <a:srgbClr val="EB631E"/>
                </a:solidFill>
                <a:latin typeface="Arial"/>
                <a:cs typeface="Arial"/>
              </a:rPr>
              <a:t> </a:t>
            </a:r>
            <a:r>
              <a:rPr sz="1800" b="1" spc="-60" dirty="0">
                <a:solidFill>
                  <a:srgbClr val="EB631E"/>
                </a:solidFill>
                <a:latin typeface="Arial"/>
                <a:cs typeface="Arial"/>
              </a:rPr>
              <a:t>for</a:t>
            </a:r>
            <a:r>
              <a:rPr sz="1800" b="1" spc="-140" dirty="0">
                <a:solidFill>
                  <a:srgbClr val="EB631E"/>
                </a:solidFill>
                <a:latin typeface="Arial"/>
                <a:cs typeface="Arial"/>
              </a:rPr>
              <a:t> </a:t>
            </a:r>
            <a:r>
              <a:rPr sz="1800" b="1" spc="-35" dirty="0">
                <a:solidFill>
                  <a:srgbClr val="EB631E"/>
                </a:solidFill>
                <a:latin typeface="Arial"/>
                <a:cs typeface="Arial"/>
              </a:rPr>
              <a:t>the  </a:t>
            </a:r>
            <a:r>
              <a:rPr sz="1800" b="1" spc="-55" dirty="0">
                <a:solidFill>
                  <a:srgbClr val="EB631E"/>
                </a:solidFill>
                <a:latin typeface="Arial"/>
                <a:cs typeface="Arial"/>
              </a:rPr>
              <a:t>full</a:t>
            </a:r>
            <a:r>
              <a:rPr sz="1800" b="1" spc="-160" dirty="0">
                <a:solidFill>
                  <a:srgbClr val="EB631E"/>
                </a:solidFill>
                <a:latin typeface="Arial"/>
                <a:cs typeface="Arial"/>
              </a:rPr>
              <a:t> </a:t>
            </a:r>
            <a:r>
              <a:rPr sz="1800" b="1" spc="-110" dirty="0">
                <a:solidFill>
                  <a:srgbClr val="EB631E"/>
                </a:solidFill>
                <a:latin typeface="Arial"/>
                <a:cs typeface="Arial"/>
              </a:rPr>
              <a:t>academic</a:t>
            </a:r>
            <a:r>
              <a:rPr sz="1800" b="1" spc="-135" dirty="0">
                <a:solidFill>
                  <a:srgbClr val="EB631E"/>
                </a:solidFill>
                <a:latin typeface="Arial"/>
                <a:cs typeface="Arial"/>
              </a:rPr>
              <a:t> </a:t>
            </a:r>
            <a:r>
              <a:rPr sz="1800" b="1" spc="-80" dirty="0">
                <a:solidFill>
                  <a:srgbClr val="EB631E"/>
                </a:solidFill>
                <a:latin typeface="Arial"/>
                <a:cs typeface="Arial"/>
              </a:rPr>
              <a:t>year</a:t>
            </a:r>
            <a:r>
              <a:rPr sz="1800" b="1" spc="-145" dirty="0">
                <a:solidFill>
                  <a:srgbClr val="EB631E"/>
                </a:solidFill>
                <a:latin typeface="Arial"/>
                <a:cs typeface="Arial"/>
              </a:rPr>
              <a:t> </a:t>
            </a:r>
            <a:r>
              <a:rPr sz="1800" b="1" spc="-125" dirty="0">
                <a:solidFill>
                  <a:srgbClr val="EB631E"/>
                </a:solidFill>
                <a:latin typeface="Arial"/>
                <a:cs typeface="Arial"/>
              </a:rPr>
              <a:t>(unless</a:t>
            </a:r>
            <a:r>
              <a:rPr sz="1800" b="1" spc="-135" dirty="0">
                <a:solidFill>
                  <a:srgbClr val="EB631E"/>
                </a:solidFill>
                <a:latin typeface="Arial"/>
                <a:cs typeface="Arial"/>
              </a:rPr>
              <a:t> </a:t>
            </a:r>
            <a:r>
              <a:rPr sz="1800" b="1" spc="-95" dirty="0">
                <a:solidFill>
                  <a:srgbClr val="EB631E"/>
                </a:solidFill>
                <a:latin typeface="Arial"/>
                <a:cs typeface="Arial"/>
              </a:rPr>
              <a:t>you</a:t>
            </a:r>
            <a:r>
              <a:rPr sz="1800" b="1" spc="-160" dirty="0">
                <a:solidFill>
                  <a:srgbClr val="EB631E"/>
                </a:solidFill>
                <a:latin typeface="Arial"/>
                <a:cs typeface="Arial"/>
              </a:rPr>
              <a:t> </a:t>
            </a:r>
            <a:r>
              <a:rPr sz="1800" b="1" spc="-135" dirty="0">
                <a:solidFill>
                  <a:srgbClr val="EB631E"/>
                </a:solidFill>
                <a:latin typeface="Arial"/>
                <a:cs typeface="Arial"/>
              </a:rPr>
              <a:t>choose</a:t>
            </a:r>
            <a:r>
              <a:rPr sz="1800" b="1" spc="-150" dirty="0">
                <a:solidFill>
                  <a:srgbClr val="EB631E"/>
                </a:solidFill>
                <a:latin typeface="Arial"/>
                <a:cs typeface="Arial"/>
              </a:rPr>
              <a:t> </a:t>
            </a:r>
            <a:r>
              <a:rPr sz="1800" b="1" spc="-20" dirty="0">
                <a:solidFill>
                  <a:srgbClr val="EB631E"/>
                </a:solidFill>
                <a:latin typeface="Arial"/>
                <a:cs typeface="Arial"/>
              </a:rPr>
              <a:t>to</a:t>
            </a:r>
            <a:r>
              <a:rPr sz="1800" b="1" spc="-110" dirty="0">
                <a:solidFill>
                  <a:srgbClr val="EB631E"/>
                </a:solidFill>
                <a:latin typeface="Arial"/>
                <a:cs typeface="Arial"/>
              </a:rPr>
              <a:t> </a:t>
            </a:r>
            <a:r>
              <a:rPr sz="1800" b="1" spc="-45" dirty="0">
                <a:solidFill>
                  <a:srgbClr val="EB631E"/>
                </a:solidFill>
                <a:latin typeface="Arial"/>
                <a:cs typeface="Arial"/>
              </a:rPr>
              <a:t>take</a:t>
            </a:r>
            <a:r>
              <a:rPr sz="1800" b="1" spc="-130" dirty="0">
                <a:solidFill>
                  <a:srgbClr val="EB631E"/>
                </a:solidFill>
                <a:latin typeface="Arial"/>
                <a:cs typeface="Arial"/>
              </a:rPr>
              <a:t> </a:t>
            </a:r>
            <a:r>
              <a:rPr sz="1800" b="1" spc="-45" dirty="0">
                <a:solidFill>
                  <a:srgbClr val="EB631E"/>
                </a:solidFill>
                <a:latin typeface="Arial"/>
                <a:cs typeface="Arial"/>
              </a:rPr>
              <a:t>part</a:t>
            </a:r>
            <a:r>
              <a:rPr sz="1800" b="1" spc="-130" dirty="0">
                <a:solidFill>
                  <a:srgbClr val="EB631E"/>
                </a:solidFill>
                <a:latin typeface="Arial"/>
                <a:cs typeface="Arial"/>
              </a:rPr>
              <a:t> </a:t>
            </a:r>
            <a:r>
              <a:rPr sz="1800" b="1" spc="-75" dirty="0">
                <a:solidFill>
                  <a:srgbClr val="EB631E"/>
                </a:solidFill>
                <a:latin typeface="Arial"/>
                <a:cs typeface="Arial"/>
              </a:rPr>
              <a:t>in</a:t>
            </a:r>
            <a:r>
              <a:rPr sz="1800" b="1" spc="-135" dirty="0">
                <a:solidFill>
                  <a:srgbClr val="EB631E"/>
                </a:solidFill>
                <a:latin typeface="Arial"/>
                <a:cs typeface="Arial"/>
              </a:rPr>
              <a:t> </a:t>
            </a:r>
            <a:r>
              <a:rPr sz="1800" b="1" spc="-75" dirty="0">
                <a:solidFill>
                  <a:srgbClr val="EB631E"/>
                </a:solidFill>
                <a:latin typeface="Arial"/>
                <a:cs typeface="Arial"/>
              </a:rPr>
              <a:t>a</a:t>
            </a:r>
            <a:r>
              <a:rPr sz="1800" b="1" spc="-185" dirty="0">
                <a:solidFill>
                  <a:srgbClr val="EB631E"/>
                </a:solidFill>
                <a:latin typeface="Arial"/>
                <a:cs typeface="Arial"/>
              </a:rPr>
              <a:t> </a:t>
            </a:r>
            <a:r>
              <a:rPr sz="1800" b="1" spc="-100" dirty="0">
                <a:solidFill>
                  <a:srgbClr val="EB631E"/>
                </a:solidFill>
                <a:latin typeface="Arial"/>
                <a:cs typeface="Arial"/>
              </a:rPr>
              <a:t>Summer</a:t>
            </a:r>
            <a:r>
              <a:rPr sz="1800" b="1" spc="-170" dirty="0">
                <a:solidFill>
                  <a:srgbClr val="EB631E"/>
                </a:solidFill>
                <a:latin typeface="Arial"/>
                <a:cs typeface="Arial"/>
              </a:rPr>
              <a:t> </a:t>
            </a:r>
            <a:r>
              <a:rPr sz="1800" b="1" spc="-95" dirty="0">
                <a:solidFill>
                  <a:srgbClr val="EB631E"/>
                </a:solidFill>
                <a:latin typeface="Arial"/>
                <a:cs typeface="Arial"/>
              </a:rPr>
              <a:t>School).</a:t>
            </a:r>
            <a:endParaRPr sz="18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4728464"/>
            <a:ext cx="989330" cy="299720"/>
          </a:xfrm>
          <a:prstGeom prst="rect">
            <a:avLst/>
          </a:prstGeom>
        </p:spPr>
        <p:txBody>
          <a:bodyPr vert="horz" wrap="square" lIns="0" tIns="12700" rIns="0" bIns="0" rtlCol="0">
            <a:spAutoFit/>
          </a:bodyPr>
          <a:lstStyle/>
          <a:p>
            <a:pPr marL="12700">
              <a:lnSpc>
                <a:spcPct val="100000"/>
              </a:lnSpc>
              <a:spcBef>
                <a:spcPts val="100"/>
              </a:spcBef>
            </a:pPr>
            <a:r>
              <a:rPr sz="1800" b="1" spc="-175" dirty="0">
                <a:solidFill>
                  <a:srgbClr val="E36C09"/>
                </a:solidFill>
                <a:latin typeface="Arial"/>
                <a:cs typeface="Arial"/>
              </a:rPr>
              <a:t>E</a:t>
            </a:r>
            <a:r>
              <a:rPr sz="1800" b="1" spc="-80" dirty="0">
                <a:solidFill>
                  <a:srgbClr val="E36C09"/>
                </a:solidFill>
                <a:latin typeface="Arial"/>
                <a:cs typeface="Arial"/>
              </a:rPr>
              <a:t>r</a:t>
            </a:r>
            <a:r>
              <a:rPr sz="1800" b="1" spc="-70" dirty="0">
                <a:solidFill>
                  <a:srgbClr val="E36C09"/>
                </a:solidFill>
                <a:latin typeface="Arial"/>
                <a:cs typeface="Arial"/>
              </a:rPr>
              <a:t>a</a:t>
            </a:r>
            <a:r>
              <a:rPr sz="1800" b="1" spc="-120" dirty="0">
                <a:solidFill>
                  <a:srgbClr val="E36C09"/>
                </a:solidFill>
                <a:latin typeface="Arial"/>
                <a:cs typeface="Arial"/>
              </a:rPr>
              <a:t>s</a:t>
            </a:r>
            <a:r>
              <a:rPr sz="1800" b="1" spc="-185" dirty="0">
                <a:solidFill>
                  <a:srgbClr val="E36C09"/>
                </a:solidFill>
                <a:latin typeface="Arial"/>
                <a:cs typeface="Arial"/>
              </a:rPr>
              <a:t>m</a:t>
            </a:r>
            <a:r>
              <a:rPr sz="1800" b="1" spc="-190" dirty="0">
                <a:solidFill>
                  <a:srgbClr val="E36C09"/>
                </a:solidFill>
                <a:latin typeface="Arial"/>
                <a:cs typeface="Arial"/>
              </a:rPr>
              <a:t>u</a:t>
            </a:r>
            <a:r>
              <a:rPr sz="1800" b="1" spc="-170" dirty="0">
                <a:solidFill>
                  <a:srgbClr val="E36C09"/>
                </a:solidFill>
                <a:latin typeface="Arial"/>
                <a:cs typeface="Arial"/>
              </a:rPr>
              <a:t>s</a:t>
            </a:r>
            <a:r>
              <a:rPr sz="1800" b="1" spc="-105" dirty="0">
                <a:solidFill>
                  <a:srgbClr val="E36C09"/>
                </a:solidFill>
                <a:latin typeface="Arial"/>
                <a:cs typeface="Arial"/>
              </a:rPr>
              <a:t>+</a:t>
            </a:r>
            <a:endParaRPr sz="1800">
              <a:latin typeface="Arial"/>
              <a:cs typeface="Arial"/>
            </a:endParaRPr>
          </a:p>
        </p:txBody>
      </p:sp>
      <p:sp>
        <p:nvSpPr>
          <p:cNvPr id="3" name="object 3"/>
          <p:cNvSpPr txBox="1"/>
          <p:nvPr/>
        </p:nvSpPr>
        <p:spPr>
          <a:xfrm>
            <a:off x="457911" y="311023"/>
            <a:ext cx="8293734" cy="2619948"/>
          </a:xfrm>
          <a:prstGeom prst="rect">
            <a:avLst/>
          </a:prstGeom>
        </p:spPr>
        <p:txBody>
          <a:bodyPr vert="horz" wrap="square" lIns="0" tIns="11430" rIns="0" bIns="0" rtlCol="0">
            <a:spAutoFit/>
          </a:bodyPr>
          <a:lstStyle/>
          <a:p>
            <a:pPr marL="12700">
              <a:lnSpc>
                <a:spcPct val="100000"/>
              </a:lnSpc>
              <a:spcBef>
                <a:spcPts val="90"/>
              </a:spcBef>
            </a:pPr>
            <a:r>
              <a:rPr sz="1400" b="1" spc="-85" dirty="0">
                <a:solidFill>
                  <a:srgbClr val="EB631E"/>
                </a:solidFill>
                <a:latin typeface="Arial"/>
                <a:cs typeface="Arial"/>
              </a:rPr>
              <a:t>Royal </a:t>
            </a:r>
            <a:r>
              <a:rPr sz="1400" b="1" spc="-60" dirty="0">
                <a:solidFill>
                  <a:srgbClr val="EB631E"/>
                </a:solidFill>
                <a:latin typeface="Arial"/>
                <a:cs typeface="Arial"/>
              </a:rPr>
              <a:t>Holloway </a:t>
            </a:r>
            <a:r>
              <a:rPr sz="1400" b="1" spc="-114" dirty="0">
                <a:solidFill>
                  <a:srgbClr val="EB631E"/>
                </a:solidFill>
                <a:latin typeface="Arial"/>
                <a:cs typeface="Arial"/>
              </a:rPr>
              <a:t>has </a:t>
            </a:r>
            <a:r>
              <a:rPr sz="1400" b="1" spc="-65" dirty="0">
                <a:solidFill>
                  <a:srgbClr val="EB631E"/>
                </a:solidFill>
                <a:latin typeface="Arial"/>
                <a:cs typeface="Arial"/>
              </a:rPr>
              <a:t>a </a:t>
            </a:r>
            <a:r>
              <a:rPr sz="1400" b="1" spc="-80" dirty="0">
                <a:solidFill>
                  <a:srgbClr val="EB631E"/>
                </a:solidFill>
                <a:latin typeface="Arial"/>
                <a:cs typeface="Arial"/>
              </a:rPr>
              <a:t>number </a:t>
            </a:r>
            <a:r>
              <a:rPr sz="1400" b="1" spc="-50" dirty="0">
                <a:solidFill>
                  <a:srgbClr val="EB631E"/>
                </a:solidFill>
                <a:latin typeface="Arial"/>
                <a:cs typeface="Arial"/>
              </a:rPr>
              <a:t>of </a:t>
            </a:r>
            <a:r>
              <a:rPr sz="1400" b="1" spc="-55" dirty="0">
                <a:solidFill>
                  <a:srgbClr val="EB631E"/>
                </a:solidFill>
                <a:latin typeface="Arial"/>
                <a:cs typeface="Arial"/>
              </a:rPr>
              <a:t>partner </a:t>
            </a:r>
            <a:r>
              <a:rPr sz="1400" b="1" spc="-85" dirty="0">
                <a:solidFill>
                  <a:srgbClr val="EB631E"/>
                </a:solidFill>
                <a:latin typeface="Arial"/>
                <a:cs typeface="Arial"/>
              </a:rPr>
              <a:t>universities </a:t>
            </a:r>
            <a:r>
              <a:rPr sz="1400" b="1" spc="-80" dirty="0">
                <a:solidFill>
                  <a:srgbClr val="EB631E"/>
                </a:solidFill>
                <a:latin typeface="Arial"/>
                <a:cs typeface="Arial"/>
              </a:rPr>
              <a:t>under </a:t>
            </a:r>
            <a:r>
              <a:rPr sz="1400" b="1" spc="-35" dirty="0">
                <a:solidFill>
                  <a:srgbClr val="EB631E"/>
                </a:solidFill>
                <a:latin typeface="Arial"/>
                <a:cs typeface="Arial"/>
              </a:rPr>
              <a:t>the </a:t>
            </a:r>
            <a:r>
              <a:rPr sz="1400" b="1" spc="-110" dirty="0">
                <a:solidFill>
                  <a:srgbClr val="EB631E"/>
                </a:solidFill>
                <a:latin typeface="Arial"/>
                <a:cs typeface="Arial"/>
              </a:rPr>
              <a:t>Erasmus+ </a:t>
            </a:r>
            <a:r>
              <a:rPr sz="1400" b="1" spc="-90" dirty="0">
                <a:solidFill>
                  <a:srgbClr val="EB631E"/>
                </a:solidFill>
                <a:latin typeface="Arial"/>
                <a:cs typeface="Arial"/>
              </a:rPr>
              <a:t>scheme.  </a:t>
            </a:r>
            <a:r>
              <a:rPr sz="1400" b="1" spc="-10" dirty="0">
                <a:solidFill>
                  <a:srgbClr val="EB631E"/>
                </a:solidFill>
                <a:latin typeface="Arial"/>
                <a:cs typeface="Arial"/>
              </a:rPr>
              <a:t>If </a:t>
            </a:r>
            <a:r>
              <a:rPr sz="1400" b="1" spc="-80" dirty="0">
                <a:solidFill>
                  <a:srgbClr val="EB631E"/>
                </a:solidFill>
                <a:latin typeface="Arial"/>
                <a:cs typeface="Arial"/>
              </a:rPr>
              <a:t>your </a:t>
            </a:r>
            <a:r>
              <a:rPr sz="1400" b="1" spc="-50" dirty="0">
                <a:solidFill>
                  <a:srgbClr val="EB631E"/>
                </a:solidFill>
                <a:latin typeface="Arial"/>
                <a:cs typeface="Arial"/>
              </a:rPr>
              <a:t>department </a:t>
            </a:r>
            <a:r>
              <a:rPr sz="1400" b="1" spc="-114" dirty="0" smtClean="0">
                <a:solidFill>
                  <a:srgbClr val="EB631E"/>
                </a:solidFill>
                <a:latin typeface="Arial"/>
                <a:cs typeface="Arial"/>
              </a:rPr>
              <a:t>has</a:t>
            </a:r>
            <a:r>
              <a:rPr lang="en-GB" sz="1400" b="1" spc="-114" dirty="0" smtClean="0">
                <a:solidFill>
                  <a:srgbClr val="EB631E"/>
                </a:solidFill>
                <a:latin typeface="Arial"/>
                <a:cs typeface="Arial"/>
              </a:rPr>
              <a:t> </a:t>
            </a:r>
            <a:r>
              <a:rPr sz="1400" b="1" spc="-290" dirty="0" smtClean="0">
                <a:solidFill>
                  <a:srgbClr val="EB631E"/>
                </a:solidFill>
                <a:latin typeface="Arial"/>
                <a:cs typeface="Arial"/>
              </a:rPr>
              <a:t> </a:t>
            </a:r>
            <a:r>
              <a:rPr sz="1400" b="1" spc="-75" dirty="0">
                <a:solidFill>
                  <a:srgbClr val="EB631E"/>
                </a:solidFill>
                <a:latin typeface="Arial"/>
                <a:cs typeface="Arial"/>
              </a:rPr>
              <a:t>an</a:t>
            </a:r>
            <a:endParaRPr sz="1400" dirty="0">
              <a:latin typeface="Arial"/>
              <a:cs typeface="Arial"/>
            </a:endParaRPr>
          </a:p>
          <a:p>
            <a:pPr marL="12700">
              <a:lnSpc>
                <a:spcPct val="100000"/>
              </a:lnSpc>
            </a:pPr>
            <a:r>
              <a:rPr sz="1400" b="1" spc="-110" dirty="0">
                <a:solidFill>
                  <a:srgbClr val="EB631E"/>
                </a:solidFill>
                <a:latin typeface="Arial"/>
                <a:cs typeface="Arial"/>
              </a:rPr>
              <a:t>Erasmus+ </a:t>
            </a:r>
            <a:r>
              <a:rPr sz="1400" b="1" spc="-50" dirty="0">
                <a:solidFill>
                  <a:srgbClr val="EB631E"/>
                </a:solidFill>
                <a:latin typeface="Arial"/>
                <a:cs typeface="Arial"/>
              </a:rPr>
              <a:t>agreement, </a:t>
            </a:r>
            <a:r>
              <a:rPr sz="1400" b="1" spc="-45" dirty="0">
                <a:solidFill>
                  <a:srgbClr val="EB631E"/>
                </a:solidFill>
                <a:latin typeface="Arial"/>
                <a:cs typeface="Arial"/>
              </a:rPr>
              <a:t>then </a:t>
            </a:r>
            <a:r>
              <a:rPr sz="1400" b="1" spc="-85" dirty="0">
                <a:solidFill>
                  <a:srgbClr val="EB631E"/>
                </a:solidFill>
                <a:latin typeface="Arial"/>
                <a:cs typeface="Arial"/>
              </a:rPr>
              <a:t>you have </a:t>
            </a:r>
            <a:r>
              <a:rPr sz="1400" b="1" spc="-35" dirty="0">
                <a:solidFill>
                  <a:srgbClr val="EB631E"/>
                </a:solidFill>
                <a:latin typeface="Arial"/>
                <a:cs typeface="Arial"/>
              </a:rPr>
              <a:t>the </a:t>
            </a:r>
            <a:r>
              <a:rPr sz="1400" b="1" spc="-80" dirty="0">
                <a:solidFill>
                  <a:srgbClr val="EB631E"/>
                </a:solidFill>
                <a:latin typeface="Arial"/>
                <a:cs typeface="Arial"/>
              </a:rPr>
              <a:t>possibility </a:t>
            </a:r>
            <a:r>
              <a:rPr sz="1400" b="1" spc="-50" dirty="0">
                <a:solidFill>
                  <a:srgbClr val="EB631E"/>
                </a:solidFill>
                <a:latin typeface="Arial"/>
                <a:cs typeface="Arial"/>
              </a:rPr>
              <a:t>of </a:t>
            </a:r>
            <a:r>
              <a:rPr sz="1400" b="1" spc="-75" dirty="0">
                <a:solidFill>
                  <a:srgbClr val="EB631E"/>
                </a:solidFill>
                <a:latin typeface="Arial"/>
                <a:cs typeface="Arial"/>
              </a:rPr>
              <a:t>studying </a:t>
            </a:r>
            <a:r>
              <a:rPr sz="1400" b="1" dirty="0">
                <a:solidFill>
                  <a:srgbClr val="EB631E"/>
                </a:solidFill>
                <a:latin typeface="Arial"/>
                <a:cs typeface="Arial"/>
              </a:rPr>
              <a:t>at </a:t>
            </a:r>
            <a:r>
              <a:rPr sz="1400" b="1" spc="-75" dirty="0">
                <a:solidFill>
                  <a:srgbClr val="EB631E"/>
                </a:solidFill>
                <a:latin typeface="Arial"/>
                <a:cs typeface="Arial"/>
              </a:rPr>
              <a:t>an </a:t>
            </a:r>
            <a:r>
              <a:rPr sz="1400" b="1" spc="-105" dirty="0">
                <a:solidFill>
                  <a:srgbClr val="EB631E"/>
                </a:solidFill>
                <a:latin typeface="Arial"/>
                <a:cs typeface="Arial"/>
              </a:rPr>
              <a:t>overseas </a:t>
            </a:r>
            <a:r>
              <a:rPr sz="1400" b="1" spc="-55" dirty="0">
                <a:solidFill>
                  <a:srgbClr val="EB631E"/>
                </a:solidFill>
                <a:latin typeface="Arial"/>
                <a:cs typeface="Arial"/>
              </a:rPr>
              <a:t>partner </a:t>
            </a:r>
            <a:r>
              <a:rPr sz="1400" b="1" spc="-35" dirty="0">
                <a:solidFill>
                  <a:srgbClr val="EB631E"/>
                </a:solidFill>
                <a:latin typeface="Arial"/>
                <a:cs typeface="Arial"/>
              </a:rPr>
              <a:t>with </a:t>
            </a:r>
            <a:r>
              <a:rPr sz="1400" b="1" spc="-90" dirty="0">
                <a:solidFill>
                  <a:srgbClr val="EB631E"/>
                </a:solidFill>
                <a:latin typeface="Arial"/>
                <a:cs typeface="Arial"/>
              </a:rPr>
              <a:t>which </a:t>
            </a:r>
            <a:r>
              <a:rPr sz="1400" b="1" dirty="0">
                <a:solidFill>
                  <a:srgbClr val="EB631E"/>
                </a:solidFill>
                <a:latin typeface="Arial"/>
                <a:cs typeface="Arial"/>
              </a:rPr>
              <a:t>it</a:t>
            </a:r>
            <a:r>
              <a:rPr sz="1400" b="1" spc="-280" dirty="0">
                <a:solidFill>
                  <a:srgbClr val="EB631E"/>
                </a:solidFill>
                <a:latin typeface="Arial"/>
                <a:cs typeface="Arial"/>
              </a:rPr>
              <a:t> </a:t>
            </a:r>
            <a:r>
              <a:rPr sz="1400" b="1" spc="-125" dirty="0">
                <a:solidFill>
                  <a:srgbClr val="EB631E"/>
                </a:solidFill>
                <a:latin typeface="Arial"/>
                <a:cs typeface="Arial"/>
              </a:rPr>
              <a:t>is </a:t>
            </a:r>
            <a:r>
              <a:rPr sz="1400" b="1" spc="-60" dirty="0">
                <a:solidFill>
                  <a:srgbClr val="EB631E"/>
                </a:solidFill>
                <a:latin typeface="Arial"/>
                <a:cs typeface="Arial"/>
              </a:rPr>
              <a:t>linked.</a:t>
            </a:r>
            <a:endParaRPr sz="1400" dirty="0">
              <a:latin typeface="Arial"/>
              <a:cs typeface="Arial"/>
            </a:endParaRPr>
          </a:p>
          <a:p>
            <a:pPr>
              <a:lnSpc>
                <a:spcPct val="100000"/>
              </a:lnSpc>
              <a:spcBef>
                <a:spcPts val="15"/>
              </a:spcBef>
            </a:pPr>
            <a:endParaRPr sz="1450" dirty="0">
              <a:latin typeface="Times New Roman"/>
              <a:cs typeface="Times New Roman"/>
            </a:endParaRPr>
          </a:p>
          <a:p>
            <a:pPr marL="12700">
              <a:lnSpc>
                <a:spcPct val="100000"/>
              </a:lnSpc>
            </a:pPr>
            <a:r>
              <a:rPr sz="1400" b="1" spc="-10" dirty="0">
                <a:solidFill>
                  <a:srgbClr val="EB631E"/>
                </a:solidFill>
                <a:latin typeface="Arial"/>
                <a:cs typeface="Arial"/>
              </a:rPr>
              <a:t>If</a:t>
            </a:r>
            <a:r>
              <a:rPr sz="1400" b="1" spc="-105" dirty="0">
                <a:solidFill>
                  <a:srgbClr val="EB631E"/>
                </a:solidFill>
                <a:latin typeface="Arial"/>
                <a:cs typeface="Arial"/>
              </a:rPr>
              <a:t> </a:t>
            </a:r>
            <a:r>
              <a:rPr sz="1400" b="1" spc="-85" dirty="0">
                <a:solidFill>
                  <a:srgbClr val="EB631E"/>
                </a:solidFill>
                <a:latin typeface="Arial"/>
                <a:cs typeface="Arial"/>
              </a:rPr>
              <a:t>you</a:t>
            </a:r>
            <a:r>
              <a:rPr sz="1400" b="1" spc="-70" dirty="0">
                <a:solidFill>
                  <a:srgbClr val="EB631E"/>
                </a:solidFill>
                <a:latin typeface="Arial"/>
                <a:cs typeface="Arial"/>
              </a:rPr>
              <a:t> </a:t>
            </a:r>
            <a:r>
              <a:rPr sz="1400" b="1" spc="-40" dirty="0">
                <a:solidFill>
                  <a:srgbClr val="EB631E"/>
                </a:solidFill>
                <a:latin typeface="Arial"/>
                <a:cs typeface="Arial"/>
              </a:rPr>
              <a:t>take</a:t>
            </a:r>
            <a:r>
              <a:rPr sz="1400" b="1" spc="-114" dirty="0">
                <a:solidFill>
                  <a:srgbClr val="EB631E"/>
                </a:solidFill>
                <a:latin typeface="Arial"/>
                <a:cs typeface="Arial"/>
              </a:rPr>
              <a:t> </a:t>
            </a:r>
            <a:r>
              <a:rPr sz="1400" b="1" spc="-40" dirty="0">
                <a:solidFill>
                  <a:srgbClr val="EB631E"/>
                </a:solidFill>
                <a:latin typeface="Arial"/>
                <a:cs typeface="Arial"/>
              </a:rPr>
              <a:t>part</a:t>
            </a:r>
            <a:r>
              <a:rPr sz="1400" b="1" spc="-75" dirty="0">
                <a:solidFill>
                  <a:srgbClr val="EB631E"/>
                </a:solidFill>
                <a:latin typeface="Arial"/>
                <a:cs typeface="Arial"/>
              </a:rPr>
              <a:t> in</a:t>
            </a:r>
            <a:r>
              <a:rPr sz="1400" b="1" spc="-80" dirty="0">
                <a:solidFill>
                  <a:srgbClr val="EB631E"/>
                </a:solidFill>
                <a:latin typeface="Arial"/>
                <a:cs typeface="Arial"/>
              </a:rPr>
              <a:t> </a:t>
            </a:r>
            <a:r>
              <a:rPr sz="1400" b="1" spc="-35" dirty="0">
                <a:solidFill>
                  <a:srgbClr val="EB631E"/>
                </a:solidFill>
                <a:latin typeface="Arial"/>
                <a:cs typeface="Arial"/>
              </a:rPr>
              <a:t>the</a:t>
            </a:r>
            <a:r>
              <a:rPr sz="1400" b="1" spc="-95" dirty="0">
                <a:solidFill>
                  <a:srgbClr val="EB631E"/>
                </a:solidFill>
                <a:latin typeface="Arial"/>
                <a:cs typeface="Arial"/>
              </a:rPr>
              <a:t> </a:t>
            </a:r>
            <a:r>
              <a:rPr sz="1400" b="1" spc="-110" dirty="0">
                <a:solidFill>
                  <a:srgbClr val="EB631E"/>
                </a:solidFill>
                <a:latin typeface="Arial"/>
                <a:cs typeface="Arial"/>
              </a:rPr>
              <a:t>Erasmus+</a:t>
            </a:r>
            <a:r>
              <a:rPr sz="1400" b="1" spc="-90" dirty="0">
                <a:solidFill>
                  <a:srgbClr val="EB631E"/>
                </a:solidFill>
                <a:latin typeface="Arial"/>
                <a:cs typeface="Arial"/>
              </a:rPr>
              <a:t> </a:t>
            </a:r>
            <a:r>
              <a:rPr sz="1400" b="1" spc="-105" dirty="0">
                <a:solidFill>
                  <a:srgbClr val="EB631E"/>
                </a:solidFill>
                <a:latin typeface="Arial"/>
                <a:cs typeface="Arial"/>
              </a:rPr>
              <a:t>scheme</a:t>
            </a:r>
            <a:r>
              <a:rPr sz="1400" b="1" spc="-95" dirty="0">
                <a:solidFill>
                  <a:srgbClr val="EB631E"/>
                </a:solidFill>
                <a:latin typeface="Arial"/>
                <a:cs typeface="Arial"/>
              </a:rPr>
              <a:t> </a:t>
            </a:r>
            <a:r>
              <a:rPr sz="1400" b="1" spc="-80" dirty="0">
                <a:solidFill>
                  <a:srgbClr val="EB631E"/>
                </a:solidFill>
                <a:latin typeface="Arial"/>
                <a:cs typeface="Arial"/>
              </a:rPr>
              <a:t>and</a:t>
            </a:r>
            <a:r>
              <a:rPr sz="1400" b="1" spc="-85" dirty="0">
                <a:solidFill>
                  <a:srgbClr val="EB631E"/>
                </a:solidFill>
                <a:latin typeface="Arial"/>
                <a:cs typeface="Arial"/>
              </a:rPr>
              <a:t> </a:t>
            </a:r>
            <a:r>
              <a:rPr sz="1400" b="1" spc="-65" dirty="0">
                <a:solidFill>
                  <a:srgbClr val="EB631E"/>
                </a:solidFill>
                <a:latin typeface="Arial"/>
                <a:cs typeface="Arial"/>
              </a:rPr>
              <a:t>complete</a:t>
            </a:r>
            <a:r>
              <a:rPr sz="1400" b="1" spc="-114" dirty="0">
                <a:solidFill>
                  <a:srgbClr val="EB631E"/>
                </a:solidFill>
                <a:latin typeface="Arial"/>
                <a:cs typeface="Arial"/>
              </a:rPr>
              <a:t> </a:t>
            </a:r>
            <a:r>
              <a:rPr sz="1400" b="1" spc="-35" dirty="0">
                <a:solidFill>
                  <a:srgbClr val="EB631E"/>
                </a:solidFill>
                <a:latin typeface="Arial"/>
                <a:cs typeface="Arial"/>
              </a:rPr>
              <a:t>the</a:t>
            </a:r>
            <a:r>
              <a:rPr sz="1400" b="1" spc="-95" dirty="0">
                <a:solidFill>
                  <a:srgbClr val="EB631E"/>
                </a:solidFill>
                <a:latin typeface="Arial"/>
                <a:cs typeface="Arial"/>
              </a:rPr>
              <a:t> </a:t>
            </a:r>
            <a:r>
              <a:rPr sz="1400" b="1" spc="-105" dirty="0">
                <a:solidFill>
                  <a:srgbClr val="EB631E"/>
                </a:solidFill>
                <a:latin typeface="Arial"/>
                <a:cs typeface="Arial"/>
              </a:rPr>
              <a:t>necessary</a:t>
            </a:r>
            <a:r>
              <a:rPr sz="1400" b="1" spc="-120" dirty="0">
                <a:solidFill>
                  <a:srgbClr val="EB631E"/>
                </a:solidFill>
                <a:latin typeface="Arial"/>
                <a:cs typeface="Arial"/>
              </a:rPr>
              <a:t> </a:t>
            </a:r>
            <a:r>
              <a:rPr sz="1400" b="1" spc="-75" dirty="0">
                <a:solidFill>
                  <a:srgbClr val="EB631E"/>
                </a:solidFill>
                <a:latin typeface="Arial"/>
                <a:cs typeface="Arial"/>
              </a:rPr>
              <a:t>documentary </a:t>
            </a:r>
            <a:r>
              <a:rPr sz="1400" b="1" spc="-65" dirty="0">
                <a:solidFill>
                  <a:srgbClr val="EB631E"/>
                </a:solidFill>
                <a:latin typeface="Arial"/>
                <a:cs typeface="Arial"/>
              </a:rPr>
              <a:t>requirements,</a:t>
            </a:r>
            <a:r>
              <a:rPr sz="1400" b="1" spc="-85" dirty="0">
                <a:solidFill>
                  <a:srgbClr val="EB631E"/>
                </a:solidFill>
                <a:latin typeface="Arial"/>
                <a:cs typeface="Arial"/>
              </a:rPr>
              <a:t> you</a:t>
            </a:r>
            <a:r>
              <a:rPr sz="1400" b="1" spc="-100" dirty="0">
                <a:solidFill>
                  <a:srgbClr val="EB631E"/>
                </a:solidFill>
                <a:latin typeface="Arial"/>
                <a:cs typeface="Arial"/>
              </a:rPr>
              <a:t> </a:t>
            </a:r>
            <a:r>
              <a:rPr sz="1400" b="1" spc="-70" dirty="0">
                <a:solidFill>
                  <a:srgbClr val="EB631E"/>
                </a:solidFill>
                <a:latin typeface="Arial"/>
                <a:cs typeface="Arial"/>
              </a:rPr>
              <a:t>are</a:t>
            </a:r>
            <a:endParaRPr sz="1400" dirty="0">
              <a:latin typeface="Arial"/>
              <a:cs typeface="Arial"/>
            </a:endParaRPr>
          </a:p>
          <a:p>
            <a:pPr marL="12700">
              <a:lnSpc>
                <a:spcPct val="100000"/>
              </a:lnSpc>
            </a:pPr>
            <a:r>
              <a:rPr sz="1400" b="1" spc="-35" dirty="0">
                <a:solidFill>
                  <a:srgbClr val="EB631E"/>
                </a:solidFill>
                <a:latin typeface="Arial"/>
                <a:cs typeface="Arial"/>
              </a:rPr>
              <a:t>entitled </a:t>
            </a:r>
            <a:r>
              <a:rPr sz="1400" b="1" spc="-15" dirty="0">
                <a:solidFill>
                  <a:srgbClr val="EB631E"/>
                </a:solidFill>
                <a:latin typeface="Arial"/>
                <a:cs typeface="Arial"/>
              </a:rPr>
              <a:t>to </a:t>
            </a:r>
            <a:r>
              <a:rPr sz="1400" b="1" spc="-65" dirty="0">
                <a:solidFill>
                  <a:srgbClr val="EB631E"/>
                </a:solidFill>
                <a:latin typeface="Arial"/>
                <a:cs typeface="Arial"/>
              </a:rPr>
              <a:t>a </a:t>
            </a:r>
            <a:r>
              <a:rPr sz="1400" b="1" spc="-75" dirty="0">
                <a:solidFill>
                  <a:srgbClr val="EB631E"/>
                </a:solidFill>
                <a:latin typeface="Arial"/>
                <a:cs typeface="Arial"/>
              </a:rPr>
              <a:t>small </a:t>
            </a:r>
            <a:r>
              <a:rPr sz="1400" b="1" spc="-35" dirty="0">
                <a:solidFill>
                  <a:srgbClr val="EB631E"/>
                </a:solidFill>
                <a:latin typeface="Arial"/>
                <a:cs typeface="Arial"/>
              </a:rPr>
              <a:t>grant, the </a:t>
            </a:r>
            <a:r>
              <a:rPr sz="1400" b="1" spc="-60" dirty="0">
                <a:solidFill>
                  <a:srgbClr val="EB631E"/>
                </a:solidFill>
                <a:latin typeface="Arial"/>
                <a:cs typeface="Arial"/>
              </a:rPr>
              <a:t>amount </a:t>
            </a:r>
            <a:r>
              <a:rPr sz="1400" b="1" spc="-50" dirty="0">
                <a:solidFill>
                  <a:srgbClr val="EB631E"/>
                </a:solidFill>
                <a:latin typeface="Arial"/>
                <a:cs typeface="Arial"/>
              </a:rPr>
              <a:t>of </a:t>
            </a:r>
            <a:r>
              <a:rPr sz="1400" b="1" spc="-90" dirty="0">
                <a:solidFill>
                  <a:srgbClr val="EB631E"/>
                </a:solidFill>
                <a:latin typeface="Arial"/>
                <a:cs typeface="Arial"/>
              </a:rPr>
              <a:t>which </a:t>
            </a:r>
            <a:r>
              <a:rPr sz="1400" b="1" spc="-50" dirty="0">
                <a:solidFill>
                  <a:srgbClr val="EB631E"/>
                </a:solidFill>
                <a:latin typeface="Arial"/>
                <a:cs typeface="Arial"/>
              </a:rPr>
              <a:t>will </a:t>
            </a:r>
            <a:r>
              <a:rPr sz="1400" b="1" spc="-95" dirty="0">
                <a:solidFill>
                  <a:srgbClr val="EB631E"/>
                </a:solidFill>
                <a:latin typeface="Arial"/>
                <a:cs typeface="Arial"/>
              </a:rPr>
              <a:t>change </a:t>
            </a:r>
            <a:r>
              <a:rPr sz="1400" b="1" spc="-60" dirty="0">
                <a:solidFill>
                  <a:srgbClr val="EB631E"/>
                </a:solidFill>
                <a:latin typeface="Arial"/>
                <a:cs typeface="Arial"/>
              </a:rPr>
              <a:t>from year </a:t>
            </a:r>
            <a:r>
              <a:rPr sz="1400" b="1" spc="-15" dirty="0">
                <a:solidFill>
                  <a:srgbClr val="EB631E"/>
                </a:solidFill>
                <a:latin typeface="Arial"/>
                <a:cs typeface="Arial"/>
              </a:rPr>
              <a:t>to</a:t>
            </a:r>
            <a:r>
              <a:rPr sz="1400" b="1" spc="-295" dirty="0">
                <a:solidFill>
                  <a:srgbClr val="EB631E"/>
                </a:solidFill>
                <a:latin typeface="Arial"/>
                <a:cs typeface="Arial"/>
              </a:rPr>
              <a:t> </a:t>
            </a:r>
            <a:r>
              <a:rPr sz="1400" b="1" spc="-65" dirty="0">
                <a:solidFill>
                  <a:srgbClr val="EB631E"/>
                </a:solidFill>
                <a:latin typeface="Arial"/>
                <a:cs typeface="Arial"/>
              </a:rPr>
              <a:t>year.</a:t>
            </a:r>
            <a:endParaRPr sz="1400" dirty="0">
              <a:latin typeface="Arial"/>
              <a:cs typeface="Arial"/>
            </a:endParaRPr>
          </a:p>
          <a:p>
            <a:pPr>
              <a:lnSpc>
                <a:spcPct val="100000"/>
              </a:lnSpc>
              <a:spcBef>
                <a:spcPts val="15"/>
              </a:spcBef>
            </a:pPr>
            <a:endParaRPr sz="1450" dirty="0">
              <a:latin typeface="Times New Roman"/>
              <a:cs typeface="Times New Roman"/>
            </a:endParaRPr>
          </a:p>
          <a:p>
            <a:pPr marL="12700">
              <a:lnSpc>
                <a:spcPct val="100000"/>
              </a:lnSpc>
            </a:pPr>
            <a:r>
              <a:rPr sz="1400" b="1" spc="-95" dirty="0">
                <a:solidFill>
                  <a:srgbClr val="EB631E"/>
                </a:solidFill>
                <a:latin typeface="Arial"/>
                <a:cs typeface="Arial"/>
              </a:rPr>
              <a:t>An </a:t>
            </a:r>
            <a:r>
              <a:rPr sz="1400" b="1" spc="-110" dirty="0">
                <a:solidFill>
                  <a:srgbClr val="EB631E"/>
                </a:solidFill>
                <a:latin typeface="Arial"/>
                <a:cs typeface="Arial"/>
              </a:rPr>
              <a:t>Erasmus+ </a:t>
            </a:r>
            <a:r>
              <a:rPr sz="1400" b="1" spc="-90" dirty="0">
                <a:solidFill>
                  <a:srgbClr val="EB631E"/>
                </a:solidFill>
                <a:latin typeface="Arial"/>
                <a:cs typeface="Arial"/>
              </a:rPr>
              <a:t>exchange </a:t>
            </a:r>
            <a:r>
              <a:rPr sz="1400" b="1" spc="-105" dirty="0">
                <a:solidFill>
                  <a:srgbClr val="EB631E"/>
                </a:solidFill>
                <a:latin typeface="Arial"/>
                <a:cs typeface="Arial"/>
              </a:rPr>
              <a:t>can </a:t>
            </a:r>
            <a:r>
              <a:rPr sz="1400" b="1" spc="-70" dirty="0">
                <a:solidFill>
                  <a:srgbClr val="EB631E"/>
                </a:solidFill>
                <a:latin typeface="Arial"/>
                <a:cs typeface="Arial"/>
              </a:rPr>
              <a:t>only </a:t>
            </a:r>
            <a:r>
              <a:rPr sz="1400" b="1" spc="-80" dirty="0">
                <a:solidFill>
                  <a:srgbClr val="EB631E"/>
                </a:solidFill>
                <a:latin typeface="Arial"/>
                <a:cs typeface="Arial"/>
              </a:rPr>
              <a:t>be </a:t>
            </a:r>
            <a:r>
              <a:rPr sz="1400" b="1" spc="-85" dirty="0">
                <a:solidFill>
                  <a:srgbClr val="EB631E"/>
                </a:solidFill>
                <a:latin typeface="Arial"/>
                <a:cs typeface="Arial"/>
              </a:rPr>
              <a:t>done </a:t>
            </a:r>
            <a:r>
              <a:rPr sz="1400" b="1" spc="-55" dirty="0">
                <a:solidFill>
                  <a:srgbClr val="EB631E"/>
                </a:solidFill>
                <a:latin typeface="Arial"/>
                <a:cs typeface="Arial"/>
              </a:rPr>
              <a:t>for </a:t>
            </a:r>
            <a:r>
              <a:rPr sz="1400" b="1" spc="-65" dirty="0">
                <a:solidFill>
                  <a:srgbClr val="EB631E"/>
                </a:solidFill>
                <a:latin typeface="Arial"/>
                <a:cs typeface="Arial"/>
              </a:rPr>
              <a:t>credit </a:t>
            </a:r>
            <a:r>
              <a:rPr sz="1400" b="1" spc="-60" dirty="0">
                <a:solidFill>
                  <a:srgbClr val="EB631E"/>
                </a:solidFill>
                <a:latin typeface="Arial"/>
                <a:cs typeface="Arial"/>
              </a:rPr>
              <a:t>transfer, </a:t>
            </a:r>
            <a:r>
              <a:rPr sz="1400" b="1" spc="-85" dirty="0">
                <a:solidFill>
                  <a:srgbClr val="EB631E"/>
                </a:solidFill>
                <a:latin typeface="Arial"/>
                <a:cs typeface="Arial"/>
              </a:rPr>
              <a:t>you </a:t>
            </a:r>
            <a:r>
              <a:rPr sz="1400" b="1" spc="-75" dirty="0">
                <a:solidFill>
                  <a:srgbClr val="EB631E"/>
                </a:solidFill>
                <a:latin typeface="Arial"/>
                <a:cs typeface="Arial"/>
              </a:rPr>
              <a:t>cannot </a:t>
            </a:r>
            <a:r>
              <a:rPr sz="1400" b="1" spc="-90" dirty="0">
                <a:solidFill>
                  <a:srgbClr val="EB631E"/>
                </a:solidFill>
                <a:latin typeface="Arial"/>
                <a:cs typeface="Arial"/>
              </a:rPr>
              <a:t>go </a:t>
            </a:r>
            <a:r>
              <a:rPr sz="1400" b="1" spc="-85" dirty="0">
                <a:solidFill>
                  <a:srgbClr val="EB631E"/>
                </a:solidFill>
                <a:latin typeface="Arial"/>
                <a:cs typeface="Arial"/>
              </a:rPr>
              <a:t>on </a:t>
            </a:r>
            <a:r>
              <a:rPr sz="1400" b="1" spc="-75" dirty="0">
                <a:solidFill>
                  <a:srgbClr val="EB631E"/>
                </a:solidFill>
                <a:latin typeface="Arial"/>
                <a:cs typeface="Arial"/>
              </a:rPr>
              <a:t>an </a:t>
            </a:r>
            <a:r>
              <a:rPr sz="1400" b="1" spc="-60" dirty="0">
                <a:solidFill>
                  <a:srgbClr val="EB631E"/>
                </a:solidFill>
                <a:latin typeface="Arial"/>
                <a:cs typeface="Arial"/>
              </a:rPr>
              <a:t>additional </a:t>
            </a:r>
            <a:r>
              <a:rPr sz="1400" b="1" spc="-65" dirty="0">
                <a:solidFill>
                  <a:srgbClr val="EB631E"/>
                </a:solidFill>
                <a:latin typeface="Arial"/>
                <a:cs typeface="Arial"/>
              </a:rPr>
              <a:t>year </a:t>
            </a:r>
            <a:r>
              <a:rPr sz="1400" b="1" spc="-130" dirty="0">
                <a:solidFill>
                  <a:srgbClr val="EB631E"/>
                </a:solidFill>
                <a:latin typeface="Arial"/>
                <a:cs typeface="Arial"/>
              </a:rPr>
              <a:t>as</a:t>
            </a:r>
            <a:r>
              <a:rPr sz="1400" b="1" spc="-250" dirty="0">
                <a:solidFill>
                  <a:srgbClr val="EB631E"/>
                </a:solidFill>
                <a:latin typeface="Arial"/>
                <a:cs typeface="Arial"/>
              </a:rPr>
              <a:t> </a:t>
            </a:r>
            <a:r>
              <a:rPr sz="1400" b="1" spc="-75" dirty="0">
                <a:solidFill>
                  <a:srgbClr val="EB631E"/>
                </a:solidFill>
                <a:latin typeface="Arial"/>
                <a:cs typeface="Arial"/>
              </a:rPr>
              <a:t>an</a:t>
            </a:r>
            <a:endParaRPr sz="1400" dirty="0">
              <a:latin typeface="Arial"/>
              <a:cs typeface="Arial"/>
            </a:endParaRPr>
          </a:p>
          <a:p>
            <a:pPr marL="12700">
              <a:lnSpc>
                <a:spcPct val="100000"/>
              </a:lnSpc>
            </a:pPr>
            <a:r>
              <a:rPr sz="1400" b="1" spc="-110" dirty="0">
                <a:solidFill>
                  <a:srgbClr val="EB631E"/>
                </a:solidFill>
                <a:latin typeface="Arial"/>
                <a:cs typeface="Arial"/>
              </a:rPr>
              <a:t>Erasmus+</a:t>
            </a:r>
            <a:r>
              <a:rPr sz="1400" b="1" spc="-100" dirty="0">
                <a:solidFill>
                  <a:srgbClr val="EB631E"/>
                </a:solidFill>
                <a:latin typeface="Arial"/>
                <a:cs typeface="Arial"/>
              </a:rPr>
              <a:t> </a:t>
            </a:r>
            <a:r>
              <a:rPr sz="1400" b="1" spc="-50" dirty="0">
                <a:solidFill>
                  <a:srgbClr val="EB631E"/>
                </a:solidFill>
                <a:latin typeface="Arial"/>
                <a:cs typeface="Arial"/>
              </a:rPr>
              <a:t>student.</a:t>
            </a:r>
            <a:endParaRPr sz="1400" dirty="0">
              <a:latin typeface="Arial"/>
              <a:cs typeface="Arial"/>
            </a:endParaRPr>
          </a:p>
          <a:p>
            <a:pPr>
              <a:lnSpc>
                <a:spcPct val="100000"/>
              </a:lnSpc>
              <a:spcBef>
                <a:spcPts val="15"/>
              </a:spcBef>
            </a:pPr>
            <a:endParaRPr sz="1450" dirty="0">
              <a:latin typeface="Times New Roman"/>
              <a:cs typeface="Times New Roman"/>
            </a:endParaRPr>
          </a:p>
          <a:p>
            <a:pPr marL="12700" marR="82550">
              <a:lnSpc>
                <a:spcPct val="100000"/>
              </a:lnSpc>
            </a:pPr>
            <a:r>
              <a:rPr sz="1400" b="1" spc="-85" dirty="0">
                <a:solidFill>
                  <a:srgbClr val="EB631E"/>
                </a:solidFill>
                <a:latin typeface="Arial"/>
                <a:cs typeface="Arial"/>
              </a:rPr>
              <a:t>Please </a:t>
            </a:r>
            <a:r>
              <a:rPr sz="1400" b="1" spc="-90" dirty="0">
                <a:solidFill>
                  <a:srgbClr val="EB631E"/>
                </a:solidFill>
                <a:latin typeface="Arial"/>
                <a:cs typeface="Arial"/>
              </a:rPr>
              <a:t>go </a:t>
            </a:r>
            <a:r>
              <a:rPr sz="1400" b="1" spc="-20" dirty="0">
                <a:solidFill>
                  <a:srgbClr val="EB631E"/>
                </a:solidFill>
                <a:latin typeface="Arial"/>
                <a:cs typeface="Arial"/>
              </a:rPr>
              <a:t>to  </a:t>
            </a:r>
            <a:r>
              <a:rPr sz="1400" b="1" u="sng" spc="-65" dirty="0">
                <a:uFill>
                  <a:solidFill>
                    <a:srgbClr val="000000"/>
                  </a:solidFill>
                </a:uFill>
                <a:latin typeface="Arial"/>
                <a:cs typeface="Arial"/>
                <a:hlinkClick r:id="rId3"/>
              </a:rPr>
              <a:t>http://www.rhul.ac.uk/international/studyabroadandexchanges/erasmusexchange/partnerinstitutions.aspx </a:t>
            </a:r>
            <a:r>
              <a:rPr sz="1400" b="1" spc="-65" dirty="0">
                <a:latin typeface="Arial"/>
                <a:cs typeface="Arial"/>
              </a:rPr>
              <a:t> </a:t>
            </a:r>
            <a:r>
              <a:rPr sz="1400" b="1" spc="-15" dirty="0">
                <a:solidFill>
                  <a:srgbClr val="EB631E"/>
                </a:solidFill>
                <a:latin typeface="Arial"/>
                <a:cs typeface="Arial"/>
              </a:rPr>
              <a:t>to </a:t>
            </a:r>
            <a:r>
              <a:rPr sz="1400" b="1" spc="-60" dirty="0">
                <a:solidFill>
                  <a:srgbClr val="EB631E"/>
                </a:solidFill>
                <a:latin typeface="Arial"/>
                <a:cs typeface="Arial"/>
              </a:rPr>
              <a:t>find </a:t>
            </a:r>
            <a:r>
              <a:rPr sz="1400" b="1" spc="-40" dirty="0">
                <a:solidFill>
                  <a:srgbClr val="EB631E"/>
                </a:solidFill>
                <a:latin typeface="Arial"/>
                <a:cs typeface="Arial"/>
              </a:rPr>
              <a:t>out </a:t>
            </a:r>
            <a:r>
              <a:rPr sz="1400" b="1" spc="-35" dirty="0">
                <a:solidFill>
                  <a:srgbClr val="EB631E"/>
                </a:solidFill>
                <a:latin typeface="Arial"/>
                <a:cs typeface="Arial"/>
              </a:rPr>
              <a:t>if </a:t>
            </a:r>
            <a:r>
              <a:rPr sz="1400" b="1" spc="-80" dirty="0">
                <a:solidFill>
                  <a:srgbClr val="EB631E"/>
                </a:solidFill>
                <a:latin typeface="Arial"/>
                <a:cs typeface="Arial"/>
              </a:rPr>
              <a:t>your </a:t>
            </a:r>
            <a:r>
              <a:rPr sz="1400" b="1" spc="-50" dirty="0">
                <a:solidFill>
                  <a:srgbClr val="EB631E"/>
                </a:solidFill>
                <a:latin typeface="Arial"/>
                <a:cs typeface="Arial"/>
              </a:rPr>
              <a:t>department</a:t>
            </a:r>
            <a:r>
              <a:rPr sz="1400" b="1" spc="-290" dirty="0">
                <a:solidFill>
                  <a:srgbClr val="EB631E"/>
                </a:solidFill>
                <a:latin typeface="Arial"/>
                <a:cs typeface="Arial"/>
              </a:rPr>
              <a:t> </a:t>
            </a:r>
            <a:r>
              <a:rPr sz="1400" b="1" spc="-114" dirty="0">
                <a:solidFill>
                  <a:srgbClr val="EB631E"/>
                </a:solidFill>
                <a:latin typeface="Arial"/>
                <a:cs typeface="Arial"/>
              </a:rPr>
              <a:t>has </a:t>
            </a:r>
            <a:r>
              <a:rPr sz="1400" b="1" spc="-75" dirty="0">
                <a:solidFill>
                  <a:srgbClr val="EB631E"/>
                </a:solidFill>
                <a:latin typeface="Arial"/>
                <a:cs typeface="Arial"/>
              </a:rPr>
              <a:t>any </a:t>
            </a:r>
            <a:r>
              <a:rPr sz="1400" b="1" spc="-110" dirty="0">
                <a:solidFill>
                  <a:srgbClr val="EB631E"/>
                </a:solidFill>
                <a:latin typeface="Arial"/>
                <a:cs typeface="Arial"/>
              </a:rPr>
              <a:t>Erasmus+ </a:t>
            </a:r>
            <a:r>
              <a:rPr sz="1400" b="1" spc="-70" dirty="0">
                <a:solidFill>
                  <a:srgbClr val="EB631E"/>
                </a:solidFill>
                <a:latin typeface="Arial"/>
                <a:cs typeface="Arial"/>
              </a:rPr>
              <a:t>links.</a:t>
            </a:r>
            <a:endParaRPr sz="1400" dirty="0">
              <a:latin typeface="Arial"/>
              <a:cs typeface="Arial"/>
            </a:endParaRPr>
          </a:p>
        </p:txBody>
      </p:sp>
      <p:sp>
        <p:nvSpPr>
          <p:cNvPr id="4" name="object 4"/>
          <p:cNvSpPr/>
          <p:nvPr/>
        </p:nvSpPr>
        <p:spPr>
          <a:xfrm>
            <a:off x="470725" y="3277952"/>
            <a:ext cx="2371725" cy="543068"/>
          </a:xfrm>
          <a:prstGeom prst="rect">
            <a:avLst/>
          </a:prstGeom>
          <a:blipFill>
            <a:blip r:embed="rId4" cstate="print"/>
            <a:stretch>
              <a:fillRect/>
            </a:stretch>
          </a:blipFill>
        </p:spPr>
        <p:txBody>
          <a:bodyPr wrap="square" lIns="0" tIns="0" rIns="0" bIns="0" rtlCol="0"/>
          <a:lstStyle/>
          <a:p>
            <a:endParaRPr/>
          </a:p>
        </p:txBody>
      </p:sp>
      <p:sp>
        <p:nvSpPr>
          <p:cNvPr id="5" name="object 5"/>
          <p:cNvSpPr txBox="1"/>
          <p:nvPr/>
        </p:nvSpPr>
        <p:spPr>
          <a:xfrm>
            <a:off x="6525006" y="3436112"/>
            <a:ext cx="1344930" cy="483870"/>
          </a:xfrm>
          <a:prstGeom prst="rect">
            <a:avLst/>
          </a:prstGeom>
        </p:spPr>
        <p:txBody>
          <a:bodyPr vert="horz" wrap="square" lIns="0" tIns="13335" rIns="0" bIns="0" rtlCol="0">
            <a:spAutoFit/>
          </a:bodyPr>
          <a:lstStyle/>
          <a:p>
            <a:pPr marL="12700" marR="5080">
              <a:lnSpc>
                <a:spcPct val="100000"/>
              </a:lnSpc>
              <a:spcBef>
                <a:spcPts val="105"/>
              </a:spcBef>
            </a:pPr>
            <a:r>
              <a:rPr sz="1000" b="1" spc="-65" dirty="0">
                <a:latin typeface="Arial"/>
                <a:cs typeface="Arial"/>
              </a:rPr>
              <a:t>This </a:t>
            </a:r>
            <a:r>
              <a:rPr sz="1000" b="1" spc="-40" dirty="0">
                <a:latin typeface="Arial"/>
                <a:cs typeface="Arial"/>
              </a:rPr>
              <a:t>project </a:t>
            </a:r>
            <a:r>
              <a:rPr sz="1000" b="1" spc="-90" dirty="0">
                <a:latin typeface="Arial"/>
                <a:cs typeface="Arial"/>
              </a:rPr>
              <a:t>is </a:t>
            </a:r>
            <a:r>
              <a:rPr sz="1000" b="1" spc="-55" dirty="0">
                <a:latin typeface="Arial"/>
                <a:cs typeface="Arial"/>
              </a:rPr>
              <a:t>co-  </a:t>
            </a:r>
            <a:r>
              <a:rPr sz="1000" b="1" spc="-45" dirty="0">
                <a:latin typeface="Arial"/>
                <a:cs typeface="Arial"/>
              </a:rPr>
              <a:t>funded</a:t>
            </a:r>
            <a:r>
              <a:rPr sz="1000" b="1" spc="-120" dirty="0">
                <a:latin typeface="Arial"/>
                <a:cs typeface="Arial"/>
              </a:rPr>
              <a:t> </a:t>
            </a:r>
            <a:r>
              <a:rPr sz="1000" b="1" spc="-50" dirty="0">
                <a:latin typeface="Arial"/>
                <a:cs typeface="Arial"/>
              </a:rPr>
              <a:t>by</a:t>
            </a:r>
            <a:r>
              <a:rPr sz="1000" b="1" spc="-100" dirty="0">
                <a:latin typeface="Arial"/>
                <a:cs typeface="Arial"/>
              </a:rPr>
              <a:t> </a:t>
            </a:r>
            <a:r>
              <a:rPr sz="1000" b="1" spc="-15" dirty="0">
                <a:latin typeface="Arial"/>
                <a:cs typeface="Arial"/>
              </a:rPr>
              <a:t>the</a:t>
            </a:r>
            <a:r>
              <a:rPr sz="1000" b="1" spc="-114" dirty="0">
                <a:latin typeface="Arial"/>
                <a:cs typeface="Arial"/>
              </a:rPr>
              <a:t> </a:t>
            </a:r>
            <a:r>
              <a:rPr sz="1000" b="1" spc="-55" dirty="0">
                <a:latin typeface="Arial"/>
                <a:cs typeface="Arial"/>
              </a:rPr>
              <a:t>European  </a:t>
            </a:r>
            <a:r>
              <a:rPr sz="1000" b="1" spc="-50" dirty="0">
                <a:latin typeface="Arial"/>
                <a:cs typeface="Arial"/>
              </a:rPr>
              <a:t>Union</a:t>
            </a:r>
            <a:endParaRPr sz="1000">
              <a:latin typeface="Arial"/>
              <a:cs typeface="Arial"/>
            </a:endParaRPr>
          </a:p>
        </p:txBody>
      </p:sp>
      <p:sp>
        <p:nvSpPr>
          <p:cNvPr id="6" name="object 6"/>
          <p:cNvSpPr txBox="1"/>
          <p:nvPr/>
        </p:nvSpPr>
        <p:spPr>
          <a:xfrm>
            <a:off x="2993898" y="3538220"/>
            <a:ext cx="3129280" cy="299720"/>
          </a:xfrm>
          <a:prstGeom prst="rect">
            <a:avLst/>
          </a:prstGeom>
        </p:spPr>
        <p:txBody>
          <a:bodyPr vert="horz" wrap="square" lIns="0" tIns="12700" rIns="0" bIns="0" rtlCol="0">
            <a:spAutoFit/>
          </a:bodyPr>
          <a:lstStyle/>
          <a:p>
            <a:pPr marL="12700">
              <a:lnSpc>
                <a:spcPct val="100000"/>
              </a:lnSpc>
              <a:spcBef>
                <a:spcPts val="100"/>
              </a:spcBef>
            </a:pPr>
            <a:r>
              <a:rPr sz="1800" b="1" spc="-110" dirty="0">
                <a:latin typeface="Arial"/>
                <a:cs typeface="Arial"/>
              </a:rPr>
              <a:t>Changing </a:t>
            </a:r>
            <a:r>
              <a:rPr sz="1800" b="1" spc="-90" dirty="0">
                <a:latin typeface="Arial"/>
                <a:cs typeface="Arial"/>
              </a:rPr>
              <a:t>lives. </a:t>
            </a:r>
            <a:r>
              <a:rPr sz="1800" b="1" spc="-95" dirty="0">
                <a:latin typeface="Arial"/>
                <a:cs typeface="Arial"/>
              </a:rPr>
              <a:t>Opening</a:t>
            </a:r>
            <a:r>
              <a:rPr sz="1800" b="1" spc="-305" dirty="0">
                <a:latin typeface="Arial"/>
                <a:cs typeface="Arial"/>
              </a:rPr>
              <a:t> </a:t>
            </a:r>
            <a:r>
              <a:rPr sz="1800" b="1" spc="-90" dirty="0">
                <a:latin typeface="Arial"/>
                <a:cs typeface="Arial"/>
              </a:rPr>
              <a:t>minds.</a:t>
            </a:r>
            <a:endParaRPr sz="180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804" y="475234"/>
            <a:ext cx="8072120" cy="3082895"/>
          </a:xfrm>
          <a:prstGeom prst="rect">
            <a:avLst/>
          </a:prstGeom>
        </p:spPr>
        <p:txBody>
          <a:bodyPr vert="horz" wrap="square" lIns="0" tIns="12700" rIns="0" bIns="0" rtlCol="0">
            <a:spAutoFit/>
          </a:bodyPr>
          <a:lstStyle/>
          <a:p>
            <a:pPr>
              <a:lnSpc>
                <a:spcPct val="100000"/>
              </a:lnSpc>
            </a:pPr>
            <a:endParaRPr sz="1800" dirty="0">
              <a:latin typeface="Times New Roman"/>
              <a:cs typeface="Times New Roman"/>
            </a:endParaRPr>
          </a:p>
          <a:p>
            <a:pPr>
              <a:lnSpc>
                <a:spcPct val="100000"/>
              </a:lnSpc>
              <a:spcBef>
                <a:spcPts val="15"/>
              </a:spcBef>
            </a:pPr>
            <a:endParaRPr sz="1950" dirty="0">
              <a:latin typeface="Times New Roman"/>
              <a:cs typeface="Times New Roman"/>
            </a:endParaRPr>
          </a:p>
          <a:p>
            <a:pPr marL="12700">
              <a:lnSpc>
                <a:spcPct val="100000"/>
              </a:lnSpc>
            </a:pPr>
            <a:r>
              <a:rPr sz="1800" b="1" spc="-165" dirty="0">
                <a:solidFill>
                  <a:srgbClr val="E36C09"/>
                </a:solidFill>
                <a:latin typeface="Arial"/>
                <a:cs typeface="Arial"/>
              </a:rPr>
              <a:t>For </a:t>
            </a:r>
            <a:r>
              <a:rPr sz="1800" b="1" spc="-140" dirty="0">
                <a:solidFill>
                  <a:srgbClr val="E36C09"/>
                </a:solidFill>
                <a:latin typeface="Arial"/>
                <a:cs typeface="Arial"/>
              </a:rPr>
              <a:t>up </a:t>
            </a:r>
            <a:r>
              <a:rPr sz="1800" b="1" spc="-55" dirty="0">
                <a:solidFill>
                  <a:srgbClr val="E36C09"/>
                </a:solidFill>
                <a:latin typeface="Arial"/>
                <a:cs typeface="Arial"/>
              </a:rPr>
              <a:t>to </a:t>
            </a:r>
            <a:r>
              <a:rPr sz="1800" b="1" spc="-85" dirty="0">
                <a:solidFill>
                  <a:srgbClr val="E36C09"/>
                </a:solidFill>
                <a:latin typeface="Arial"/>
                <a:cs typeface="Arial"/>
              </a:rPr>
              <a:t>date </a:t>
            </a:r>
            <a:r>
              <a:rPr sz="1800" b="1" spc="-95" dirty="0">
                <a:solidFill>
                  <a:srgbClr val="E36C09"/>
                </a:solidFill>
                <a:latin typeface="Arial"/>
                <a:cs typeface="Arial"/>
              </a:rPr>
              <a:t>information </a:t>
            </a:r>
            <a:r>
              <a:rPr sz="1800" b="1" spc="-105" dirty="0">
                <a:solidFill>
                  <a:srgbClr val="E36C09"/>
                </a:solidFill>
                <a:latin typeface="Arial"/>
                <a:cs typeface="Arial"/>
              </a:rPr>
              <a:t>about </a:t>
            </a:r>
            <a:r>
              <a:rPr sz="1800" b="1" spc="-114" dirty="0">
                <a:solidFill>
                  <a:srgbClr val="E36C09"/>
                </a:solidFill>
                <a:latin typeface="Arial"/>
                <a:cs typeface="Arial"/>
              </a:rPr>
              <a:t>Brexit </a:t>
            </a:r>
            <a:r>
              <a:rPr sz="1800" b="1" spc="-130" dirty="0">
                <a:solidFill>
                  <a:srgbClr val="E36C09"/>
                </a:solidFill>
                <a:latin typeface="Arial"/>
                <a:cs typeface="Arial"/>
              </a:rPr>
              <a:t>and </a:t>
            </a:r>
            <a:r>
              <a:rPr sz="1800" b="1" spc="-170" dirty="0">
                <a:solidFill>
                  <a:srgbClr val="E36C09"/>
                </a:solidFill>
                <a:latin typeface="Arial"/>
                <a:cs typeface="Arial"/>
              </a:rPr>
              <a:t>Erasmus+, </a:t>
            </a:r>
            <a:r>
              <a:rPr lang="en-GB" sz="1800" b="1" spc="-170" dirty="0" smtClean="0">
                <a:solidFill>
                  <a:srgbClr val="E36C09"/>
                </a:solidFill>
                <a:latin typeface="Arial"/>
                <a:cs typeface="Arial"/>
              </a:rPr>
              <a:t> </a:t>
            </a:r>
            <a:r>
              <a:rPr sz="1800" b="1" spc="-135" dirty="0" smtClean="0">
                <a:solidFill>
                  <a:srgbClr val="E36C09"/>
                </a:solidFill>
                <a:latin typeface="Arial"/>
                <a:cs typeface="Arial"/>
              </a:rPr>
              <a:t>please</a:t>
            </a:r>
            <a:r>
              <a:rPr sz="1800" b="1" spc="105" dirty="0" smtClean="0">
                <a:solidFill>
                  <a:srgbClr val="E36C09"/>
                </a:solidFill>
                <a:latin typeface="Arial"/>
                <a:cs typeface="Arial"/>
              </a:rPr>
              <a:t> </a:t>
            </a:r>
            <a:r>
              <a:rPr sz="1800" b="1" spc="-160" dirty="0" smtClean="0">
                <a:solidFill>
                  <a:srgbClr val="E36C09"/>
                </a:solidFill>
                <a:latin typeface="Arial"/>
                <a:cs typeface="Arial"/>
              </a:rPr>
              <a:t>see</a:t>
            </a:r>
            <a:endParaRPr lang="en-GB" sz="1800" b="1" spc="-160" dirty="0" smtClean="0">
              <a:solidFill>
                <a:srgbClr val="E36C09"/>
              </a:solidFill>
              <a:latin typeface="Arial"/>
              <a:cs typeface="Arial"/>
            </a:endParaRPr>
          </a:p>
          <a:p>
            <a:pPr marL="12700">
              <a:lnSpc>
                <a:spcPct val="100000"/>
              </a:lnSpc>
            </a:pPr>
            <a:endParaRPr sz="1800" dirty="0">
              <a:latin typeface="Arial"/>
              <a:cs typeface="Arial"/>
            </a:endParaRPr>
          </a:p>
          <a:p>
            <a:pPr marL="12700">
              <a:lnSpc>
                <a:spcPct val="100000"/>
              </a:lnSpc>
            </a:pPr>
            <a:r>
              <a:rPr sz="1800" b="1" u="heavy" spc="-85" dirty="0">
                <a:solidFill>
                  <a:srgbClr val="0000FF"/>
                </a:solidFill>
                <a:uFill>
                  <a:solidFill>
                    <a:srgbClr val="0000FF"/>
                  </a:solidFill>
                </a:uFill>
                <a:latin typeface="Arial"/>
                <a:cs typeface="Arial"/>
                <a:hlinkClick r:id="rId3"/>
              </a:rPr>
              <a:t>https://</a:t>
            </a:r>
            <a:r>
              <a:rPr sz="1800" b="1" u="heavy" spc="-85" dirty="0" smtClean="0">
                <a:solidFill>
                  <a:srgbClr val="0000FF"/>
                </a:solidFill>
                <a:uFill>
                  <a:solidFill>
                    <a:srgbClr val="0000FF"/>
                  </a:solidFill>
                </a:uFill>
                <a:latin typeface="Arial"/>
                <a:cs typeface="Arial"/>
                <a:hlinkClick r:id="rId3"/>
              </a:rPr>
              <a:t>www.erasmusplus.org.uk/brexit-update</a:t>
            </a:r>
            <a:endParaRPr lang="en-GB" sz="1800" b="1" u="heavy" spc="-85" dirty="0" smtClean="0">
              <a:solidFill>
                <a:srgbClr val="0000FF"/>
              </a:solidFill>
              <a:uFill>
                <a:solidFill>
                  <a:srgbClr val="0000FF"/>
                </a:solidFill>
              </a:uFill>
              <a:latin typeface="Arial"/>
              <a:cs typeface="Arial"/>
            </a:endParaRPr>
          </a:p>
          <a:p>
            <a:pPr marL="12700">
              <a:lnSpc>
                <a:spcPct val="100000"/>
              </a:lnSpc>
            </a:pPr>
            <a:endParaRPr lang="en-GB" b="1" u="heavy" spc="-85" dirty="0">
              <a:solidFill>
                <a:srgbClr val="0000FF"/>
              </a:solidFill>
              <a:uFill>
                <a:solidFill>
                  <a:srgbClr val="0000FF"/>
                </a:solidFill>
              </a:uFill>
              <a:latin typeface="Arial"/>
              <a:cs typeface="Arial"/>
            </a:endParaRPr>
          </a:p>
          <a:p>
            <a:pPr marL="12700">
              <a:lnSpc>
                <a:spcPct val="100000"/>
              </a:lnSpc>
            </a:pPr>
            <a:r>
              <a:rPr lang="en-GB" b="1" spc="-95" dirty="0" smtClean="0">
                <a:solidFill>
                  <a:srgbClr val="E36C09"/>
                </a:solidFill>
                <a:latin typeface="Arial"/>
                <a:cs typeface="Arial"/>
              </a:rPr>
              <a:t>and</a:t>
            </a:r>
            <a:endParaRPr lang="en-GB" b="1" spc="-95" dirty="0">
              <a:solidFill>
                <a:srgbClr val="E36C09"/>
              </a:solidFill>
              <a:latin typeface="Arial"/>
              <a:cs typeface="Arial"/>
            </a:endParaRPr>
          </a:p>
          <a:p>
            <a:pPr marL="12700">
              <a:lnSpc>
                <a:spcPct val="100000"/>
              </a:lnSpc>
            </a:pPr>
            <a:endParaRPr lang="en-GB" b="1" u="heavy" spc="-85" dirty="0">
              <a:solidFill>
                <a:srgbClr val="0000FF"/>
              </a:solidFill>
              <a:uFill>
                <a:solidFill>
                  <a:srgbClr val="0000FF"/>
                </a:solidFill>
              </a:uFill>
              <a:latin typeface="Arial"/>
              <a:cs typeface="Arial"/>
            </a:endParaRPr>
          </a:p>
          <a:p>
            <a:pPr marL="12700">
              <a:lnSpc>
                <a:spcPct val="100000"/>
              </a:lnSpc>
            </a:pPr>
            <a:r>
              <a:rPr lang="en-GB" b="1" dirty="0">
                <a:latin typeface="Arial"/>
                <a:cs typeface="Arial"/>
                <a:hlinkClick r:id="rId4"/>
              </a:rPr>
              <a:t>https://</a:t>
            </a:r>
            <a:r>
              <a:rPr lang="en-GB" b="1" dirty="0" smtClean="0">
                <a:latin typeface="Arial"/>
                <a:cs typeface="Arial"/>
                <a:hlinkClick r:id="rId4"/>
              </a:rPr>
              <a:t>intranet.royalholloway.ac.uk/students/news-events/eu-hub/latest-updates/erasmus-funding-update.aspx</a:t>
            </a:r>
            <a:endParaRPr lang="en-GB" b="1" dirty="0" smtClean="0">
              <a:latin typeface="Arial"/>
              <a:cs typeface="Arial"/>
            </a:endParaRPr>
          </a:p>
          <a:p>
            <a:pPr marL="12700">
              <a:lnSpc>
                <a:spcPct val="100000"/>
              </a:lnSpc>
            </a:pPr>
            <a:endParaRPr sz="1800" dirty="0">
              <a:latin typeface="Arial"/>
              <a:cs typeface="Arial"/>
            </a:endParaRPr>
          </a:p>
        </p:txBody>
      </p:sp>
      <p:sp>
        <p:nvSpPr>
          <p:cNvPr id="3" name="object 3"/>
          <p:cNvSpPr txBox="1"/>
          <p:nvPr/>
        </p:nvSpPr>
        <p:spPr>
          <a:xfrm>
            <a:off x="215900" y="4774514"/>
            <a:ext cx="3253104" cy="300355"/>
          </a:xfrm>
          <a:prstGeom prst="rect">
            <a:avLst/>
          </a:prstGeom>
        </p:spPr>
        <p:txBody>
          <a:bodyPr vert="horz" wrap="square" lIns="0" tIns="12700" rIns="0" bIns="0" rtlCol="0">
            <a:spAutoFit/>
          </a:bodyPr>
          <a:lstStyle/>
          <a:p>
            <a:pPr marL="12700">
              <a:lnSpc>
                <a:spcPct val="100000"/>
              </a:lnSpc>
              <a:spcBef>
                <a:spcPts val="100"/>
              </a:spcBef>
            </a:pPr>
            <a:r>
              <a:rPr sz="1800" b="1" spc="-75" dirty="0">
                <a:solidFill>
                  <a:srgbClr val="E36C09"/>
                </a:solidFill>
                <a:latin typeface="Arial"/>
                <a:cs typeface="Arial"/>
              </a:rPr>
              <a:t>What </a:t>
            </a:r>
            <a:r>
              <a:rPr sz="1800" b="1" spc="-105" dirty="0">
                <a:solidFill>
                  <a:srgbClr val="E36C09"/>
                </a:solidFill>
                <a:latin typeface="Arial"/>
                <a:cs typeface="Arial"/>
              </a:rPr>
              <a:t>about </a:t>
            </a:r>
            <a:r>
              <a:rPr sz="1800" b="1" spc="-190" dirty="0">
                <a:solidFill>
                  <a:srgbClr val="E36C09"/>
                </a:solidFill>
                <a:latin typeface="Arial"/>
                <a:cs typeface="Arial"/>
              </a:rPr>
              <a:t>Erasmus+ </a:t>
            </a:r>
            <a:r>
              <a:rPr sz="1800" b="1" spc="-135" dirty="0">
                <a:solidFill>
                  <a:srgbClr val="E36C09"/>
                </a:solidFill>
                <a:latin typeface="Arial"/>
                <a:cs typeface="Arial"/>
              </a:rPr>
              <a:t>and</a:t>
            </a:r>
            <a:r>
              <a:rPr sz="1800" b="1" spc="-40" dirty="0">
                <a:solidFill>
                  <a:srgbClr val="E36C09"/>
                </a:solidFill>
                <a:latin typeface="Arial"/>
                <a:cs typeface="Arial"/>
              </a:rPr>
              <a:t> </a:t>
            </a:r>
            <a:r>
              <a:rPr sz="1800" b="1" spc="-135" dirty="0">
                <a:solidFill>
                  <a:srgbClr val="E36C09"/>
                </a:solidFill>
                <a:latin typeface="Arial"/>
                <a:cs typeface="Arial"/>
              </a:rPr>
              <a:t>Brexit?</a:t>
            </a:r>
            <a:endParaRPr sz="1800">
              <a:latin typeface="Arial"/>
              <a:cs typeface="Arial"/>
            </a:endParaRPr>
          </a:p>
        </p:txBody>
      </p:sp>
    </p:spTree>
    <p:extLst>
      <p:ext uri="{BB962C8B-B14F-4D97-AF65-F5344CB8AC3E}">
        <p14:creationId xmlns:p14="http://schemas.microsoft.com/office/powerpoint/2010/main" val="2004875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383" y="76200"/>
            <a:ext cx="8561070" cy="3890809"/>
          </a:xfrm>
          <a:prstGeom prst="rect">
            <a:avLst/>
          </a:prstGeom>
        </p:spPr>
        <p:txBody>
          <a:bodyPr vert="horz" wrap="square" lIns="0" tIns="12700" rIns="0" bIns="0" rtlCol="0">
            <a:spAutoFit/>
          </a:bodyPr>
          <a:lstStyle/>
          <a:p>
            <a:pPr marL="12700" marR="537210">
              <a:lnSpc>
                <a:spcPct val="100000"/>
              </a:lnSpc>
              <a:spcBef>
                <a:spcPts val="100"/>
              </a:spcBef>
            </a:pPr>
            <a:r>
              <a:rPr sz="1400" b="1" dirty="0">
                <a:solidFill>
                  <a:schemeClr val="accent6">
                    <a:lumMod val="75000"/>
                  </a:schemeClr>
                </a:solidFill>
                <a:latin typeface="Arial" panose="020B0604020202020204" pitchFamily="34" charset="0"/>
                <a:cs typeface="Arial" panose="020B0604020202020204" pitchFamily="34" charset="0"/>
              </a:rPr>
              <a:t>Royal Holloway currently has exchange agreements with universities in Australia,  Canada, China, Hong Kong, Japan, Korea, Mexico, New Zealand and the USA.</a:t>
            </a:r>
          </a:p>
          <a:p>
            <a:pPr>
              <a:lnSpc>
                <a:spcPct val="100000"/>
              </a:lnSpc>
              <a:spcBef>
                <a:spcPts val="35"/>
              </a:spcBef>
            </a:pPr>
            <a:endParaRPr sz="1400" b="1" dirty="0">
              <a:solidFill>
                <a:schemeClr val="accent6">
                  <a:lumMod val="75000"/>
                </a:schemeClr>
              </a:solidFill>
              <a:latin typeface="Arial" panose="020B0604020202020204" pitchFamily="34" charset="0"/>
              <a:cs typeface="Arial" panose="020B0604020202020204" pitchFamily="34" charset="0"/>
            </a:endParaRPr>
          </a:p>
          <a:p>
            <a:pPr marL="12700">
              <a:lnSpc>
                <a:spcPct val="100000"/>
              </a:lnSpc>
            </a:pPr>
            <a:r>
              <a:rPr sz="1400" b="1" dirty="0">
                <a:solidFill>
                  <a:schemeClr val="accent6">
                    <a:lumMod val="75000"/>
                  </a:schemeClr>
                </a:solidFill>
                <a:latin typeface="Arial" panose="020B0604020202020204" pitchFamily="34" charset="0"/>
                <a:cs typeface="Arial" panose="020B0604020202020204" pitchFamily="34" charset="0"/>
              </a:rPr>
              <a:t>For these exchanges you can choose, with the approval of your department(s), to go</a:t>
            </a:r>
          </a:p>
          <a:p>
            <a:pPr marL="12700">
              <a:lnSpc>
                <a:spcPct val="100000"/>
              </a:lnSpc>
            </a:pPr>
            <a:r>
              <a:rPr sz="1400" b="1" dirty="0">
                <a:solidFill>
                  <a:schemeClr val="accent6">
                    <a:lumMod val="75000"/>
                  </a:schemeClr>
                </a:solidFill>
                <a:latin typeface="Arial" panose="020B0604020202020204" pitchFamily="34" charset="0"/>
                <a:cs typeface="Arial" panose="020B0604020202020204" pitchFamily="34" charset="0"/>
              </a:rPr>
              <a:t>on either an integral or an additional year</a:t>
            </a:r>
            <a:r>
              <a:rPr sz="1400" b="1" dirty="0" smtClean="0">
                <a:solidFill>
                  <a:schemeClr val="accent6">
                    <a:lumMod val="75000"/>
                  </a:schemeClr>
                </a:solidFill>
                <a:latin typeface="Arial" panose="020B0604020202020204" pitchFamily="34" charset="0"/>
                <a:cs typeface="Arial" panose="020B0604020202020204" pitchFamily="34" charset="0"/>
              </a:rPr>
              <a:t>.</a:t>
            </a:r>
            <a:endParaRPr lang="en-GB" sz="1400" b="1" dirty="0" smtClean="0">
              <a:solidFill>
                <a:schemeClr val="accent6">
                  <a:lumMod val="75000"/>
                </a:schemeClr>
              </a:solidFill>
              <a:latin typeface="Arial" panose="020B0604020202020204" pitchFamily="34" charset="0"/>
              <a:cs typeface="Arial" panose="020B0604020202020204" pitchFamily="34" charset="0"/>
            </a:endParaRPr>
          </a:p>
          <a:p>
            <a:pPr marL="12700">
              <a:lnSpc>
                <a:spcPct val="100000"/>
              </a:lnSpc>
            </a:pPr>
            <a:endParaRPr sz="1400" b="1" dirty="0">
              <a:solidFill>
                <a:schemeClr val="accent6">
                  <a:lumMod val="75000"/>
                </a:schemeClr>
              </a:solidFill>
              <a:latin typeface="Arial" panose="020B0604020202020204" pitchFamily="34" charset="0"/>
              <a:cs typeface="Arial" panose="020B0604020202020204" pitchFamily="34" charset="0"/>
            </a:endParaRPr>
          </a:p>
          <a:p>
            <a:pPr marL="12700" marR="5080"/>
            <a:r>
              <a:rPr sz="1400" b="1" dirty="0">
                <a:solidFill>
                  <a:schemeClr val="accent6">
                    <a:lumMod val="75000"/>
                  </a:schemeClr>
                </a:solidFill>
                <a:latin typeface="Arial" panose="020B0604020202020204" pitchFamily="34" charset="0"/>
                <a:cs typeface="Arial" panose="020B0604020202020204" pitchFamily="34" charset="0"/>
              </a:rPr>
              <a:t>Please note: if you are a student from the departments of Law, </a:t>
            </a:r>
            <a:r>
              <a:rPr lang="en-GB" sz="1400" b="1" dirty="0" smtClean="0">
                <a:solidFill>
                  <a:schemeClr val="accent6">
                    <a:lumMod val="75000"/>
                  </a:schemeClr>
                </a:solidFill>
                <a:latin typeface="Arial" panose="020B0604020202020204" pitchFamily="34" charset="0"/>
                <a:cs typeface="Arial" panose="020B0604020202020204" pitchFamily="34" charset="0"/>
              </a:rPr>
              <a:t>Mathematics, </a:t>
            </a:r>
            <a:r>
              <a:rPr sz="1400" b="1" dirty="0" smtClean="0">
                <a:solidFill>
                  <a:schemeClr val="accent6">
                    <a:lumMod val="75000"/>
                  </a:schemeClr>
                </a:solidFill>
                <a:latin typeface="Arial" panose="020B0604020202020204" pitchFamily="34" charset="0"/>
                <a:cs typeface="Arial" panose="020B0604020202020204" pitchFamily="34" charset="0"/>
              </a:rPr>
              <a:t>Media </a:t>
            </a:r>
            <a:r>
              <a:rPr sz="1400" b="1" dirty="0">
                <a:solidFill>
                  <a:schemeClr val="accent6">
                    <a:lumMod val="75000"/>
                  </a:schemeClr>
                </a:solidFill>
                <a:latin typeface="Arial" panose="020B0604020202020204" pitchFamily="34" charset="0"/>
                <a:cs typeface="Arial" panose="020B0604020202020204" pitchFamily="34" charset="0"/>
              </a:rPr>
              <a:t>Arts*, Music or  Psychology, you can only go on an International Exchange for an additional year</a:t>
            </a:r>
            <a:r>
              <a:rPr sz="1400" b="1" dirty="0" smtClean="0">
                <a:solidFill>
                  <a:schemeClr val="accent6">
                    <a:lumMod val="75000"/>
                  </a:schemeClr>
                </a:solidFill>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a:t>
            </a:r>
            <a:r>
              <a:rPr lang="en-GB" sz="1400" b="1" dirty="0">
                <a:solidFill>
                  <a:schemeClr val="accent6">
                    <a:lumMod val="75000"/>
                  </a:schemeClr>
                </a:solidFill>
                <a:latin typeface="Arial" panose="020B0604020202020204" pitchFamily="34" charset="0"/>
                <a:cs typeface="Arial" panose="020B0604020202020204" pitchFamily="34" charset="0"/>
              </a:rPr>
              <a:t>If you are studying Liberal Arts, you can apply only if you are registered on the BA Liberal Arts with an International Year degree  </a:t>
            </a:r>
          </a:p>
          <a:p>
            <a:pPr marL="12700" marR="5080">
              <a:lnSpc>
                <a:spcPct val="100000"/>
              </a:lnSpc>
            </a:pPr>
            <a:endParaRPr lang="en-GB" sz="1400" b="1" dirty="0">
              <a:solidFill>
                <a:schemeClr val="accent6">
                  <a:lumMod val="75000"/>
                </a:schemeClr>
              </a:solidFill>
              <a:latin typeface="Arial" panose="020B0604020202020204" pitchFamily="34" charset="0"/>
              <a:cs typeface="Arial" panose="020B0604020202020204" pitchFamily="34" charset="0"/>
            </a:endParaRPr>
          </a:p>
          <a:p>
            <a:pPr marL="12700" marR="5080">
              <a:lnSpc>
                <a:spcPct val="100000"/>
              </a:lnSpc>
            </a:pPr>
            <a:r>
              <a:rPr lang="en-GB" sz="1400" b="1" dirty="0">
                <a:solidFill>
                  <a:schemeClr val="accent6">
                    <a:lumMod val="75000"/>
                  </a:schemeClr>
                </a:solidFill>
                <a:latin typeface="Arial" panose="020B0604020202020204" pitchFamily="34" charset="0"/>
                <a:cs typeface="Arial" panose="020B0604020202020204" pitchFamily="34" charset="0"/>
              </a:rPr>
              <a:t>An additional year means you interrupt your studies and the courses you take abroad do not count towards your degree. As a result of this, you will not receive any funding from Student </a:t>
            </a:r>
            <a:r>
              <a:rPr lang="en-GB" sz="1400" b="1" dirty="0" smtClean="0">
                <a:solidFill>
                  <a:schemeClr val="accent6">
                    <a:lumMod val="75000"/>
                  </a:schemeClr>
                </a:solidFill>
                <a:latin typeface="Arial" panose="020B0604020202020204" pitchFamily="34" charset="0"/>
                <a:cs typeface="Arial" panose="020B0604020202020204" pitchFamily="34" charset="0"/>
              </a:rPr>
              <a:t>Finance </a:t>
            </a:r>
            <a:r>
              <a:rPr lang="en-GB" sz="1400" b="1" dirty="0">
                <a:solidFill>
                  <a:schemeClr val="accent6">
                    <a:lumMod val="75000"/>
                  </a:schemeClr>
                </a:solidFill>
                <a:latin typeface="Arial" panose="020B0604020202020204" pitchFamily="34" charset="0"/>
                <a:cs typeface="Arial" panose="020B0604020202020204" pitchFamily="34" charset="0"/>
              </a:rPr>
              <a:t>for such a year.</a:t>
            </a:r>
            <a:r>
              <a:rPr sz="1400" b="1" dirty="0">
                <a:solidFill>
                  <a:schemeClr val="accent6">
                    <a:lumMod val="75000"/>
                  </a:schemeClr>
                </a:solidFill>
                <a:latin typeface="Arial" panose="020B0604020202020204" pitchFamily="34" charset="0"/>
                <a:cs typeface="Arial" panose="020B0604020202020204" pitchFamily="34" charset="0"/>
              </a:rPr>
              <a:t> If you  are studying Electronic Engineering, you must ask the department about any options  which may be available to you</a:t>
            </a:r>
            <a:r>
              <a:rPr sz="1400" b="1" dirty="0" smtClean="0">
                <a:solidFill>
                  <a:schemeClr val="accent6">
                    <a:lumMod val="75000"/>
                  </a:schemeClr>
                </a:solidFill>
                <a:latin typeface="Arial" panose="020B0604020202020204" pitchFamily="34" charset="0"/>
                <a:cs typeface="Arial" panose="020B0604020202020204" pitchFamily="34" charset="0"/>
              </a:rPr>
              <a:t>.</a:t>
            </a:r>
            <a:endParaRPr lang="en-GB" sz="1400" b="1" dirty="0" smtClean="0">
              <a:solidFill>
                <a:schemeClr val="accent6">
                  <a:lumMod val="75000"/>
                </a:schemeClr>
              </a:solidFill>
              <a:latin typeface="Arial" panose="020B0604020202020204" pitchFamily="34" charset="0"/>
              <a:cs typeface="Arial" panose="020B0604020202020204" pitchFamily="34" charset="0"/>
            </a:endParaRPr>
          </a:p>
          <a:p>
            <a:pPr marL="12700" marR="5080">
              <a:lnSpc>
                <a:spcPct val="100000"/>
              </a:lnSpc>
            </a:pPr>
            <a:endParaRPr lang="en-GB" sz="1400" b="1" dirty="0">
              <a:solidFill>
                <a:schemeClr val="accent6">
                  <a:lumMod val="75000"/>
                </a:schemeClr>
              </a:solidFill>
              <a:latin typeface="Arial" panose="020B0604020202020204" pitchFamily="34" charset="0"/>
              <a:cs typeface="Arial" panose="020B0604020202020204" pitchFamily="34" charset="0"/>
            </a:endParaRPr>
          </a:p>
          <a:p>
            <a:pPr marL="12700" marR="285750">
              <a:lnSpc>
                <a:spcPct val="100000"/>
              </a:lnSpc>
              <a:spcBef>
                <a:spcPts val="5"/>
              </a:spcBef>
            </a:pPr>
            <a:r>
              <a:rPr sz="1400" b="1" dirty="0" smtClean="0">
                <a:solidFill>
                  <a:schemeClr val="accent6">
                    <a:lumMod val="75000"/>
                  </a:schemeClr>
                </a:solidFill>
                <a:latin typeface="Arial" panose="020B0604020202020204" pitchFamily="34" charset="0"/>
                <a:cs typeface="Arial" panose="020B0604020202020204" pitchFamily="34" charset="0"/>
              </a:rPr>
              <a:t>* </a:t>
            </a:r>
            <a:r>
              <a:rPr sz="1400" b="1" dirty="0">
                <a:solidFill>
                  <a:schemeClr val="accent6">
                    <a:lumMod val="75000"/>
                  </a:schemeClr>
                </a:solidFill>
                <a:latin typeface="Arial" panose="020B0604020202020204" pitchFamily="34" charset="0"/>
                <a:cs typeface="Arial" panose="020B0604020202020204" pitchFamily="34" charset="0"/>
              </a:rPr>
              <a:t>If you are studying the BA Film and Television Studies you can apply for an </a:t>
            </a:r>
            <a:r>
              <a:rPr sz="1400" b="1" dirty="0" smtClean="0">
                <a:solidFill>
                  <a:schemeClr val="accent6">
                    <a:lumMod val="75000"/>
                  </a:schemeClr>
                </a:solidFill>
                <a:latin typeface="Arial" panose="020B0604020202020204" pitchFamily="34" charset="0"/>
                <a:cs typeface="Arial" panose="020B0604020202020204" pitchFamily="34" charset="0"/>
              </a:rPr>
              <a:t>integral </a:t>
            </a:r>
            <a:r>
              <a:rPr sz="1400" b="1" dirty="0">
                <a:solidFill>
                  <a:schemeClr val="accent6">
                    <a:lumMod val="75000"/>
                  </a:schemeClr>
                </a:solidFill>
                <a:latin typeface="Arial" panose="020B0604020202020204" pitchFamily="34" charset="0"/>
                <a:cs typeface="Arial" panose="020B0604020202020204" pitchFamily="34" charset="0"/>
              </a:rPr>
              <a:t>year</a:t>
            </a:r>
            <a:r>
              <a:rPr sz="1400" b="1" dirty="0" smtClean="0">
                <a:solidFill>
                  <a:schemeClr val="accent6">
                    <a:lumMod val="75000"/>
                  </a:schemeClr>
                </a:solidFill>
                <a:latin typeface="Arial" panose="020B0604020202020204" pitchFamily="34" charset="0"/>
                <a:cs typeface="Arial" panose="020B0604020202020204" pitchFamily="34" charset="0"/>
              </a:rPr>
              <a:t>.</a:t>
            </a:r>
            <a:r>
              <a:rPr lang="en-GB" sz="1400" b="1" dirty="0" smtClean="0">
                <a:solidFill>
                  <a:schemeClr val="accent6">
                    <a:lumMod val="75000"/>
                  </a:schemeClr>
                </a:solidFill>
                <a:latin typeface="Arial" panose="020B0604020202020204" pitchFamily="34" charset="0"/>
                <a:cs typeface="Arial" panose="020B0604020202020204" pitchFamily="34" charset="0"/>
              </a:rPr>
              <a:t> </a:t>
            </a:r>
            <a:r>
              <a:rPr sz="1400" b="1" dirty="0" smtClean="0">
                <a:solidFill>
                  <a:schemeClr val="accent6">
                    <a:lumMod val="75000"/>
                  </a:schemeClr>
                </a:solidFill>
                <a:latin typeface="Arial" panose="020B0604020202020204" pitchFamily="34" charset="0"/>
                <a:cs typeface="Arial" panose="020B0604020202020204" pitchFamily="34" charset="0"/>
              </a:rPr>
              <a:t>Also</a:t>
            </a:r>
            <a:r>
              <a:rPr sz="1400" b="1" dirty="0">
                <a:solidFill>
                  <a:schemeClr val="accent6">
                    <a:lumMod val="75000"/>
                  </a:schemeClr>
                </a:solidFill>
                <a:latin typeface="Arial" panose="020B0604020202020204" pitchFamily="34" charset="0"/>
                <a:cs typeface="Arial" panose="020B0604020202020204" pitchFamily="34" charset="0"/>
              </a:rPr>
              <a:t>, you can only go to China, Japan and Korea for an additional year.</a:t>
            </a:r>
          </a:p>
        </p:txBody>
      </p:sp>
      <p:sp>
        <p:nvSpPr>
          <p:cNvPr id="3" name="object 3"/>
          <p:cNvSpPr txBox="1"/>
          <p:nvPr/>
        </p:nvSpPr>
        <p:spPr>
          <a:xfrm>
            <a:off x="457911" y="4728464"/>
            <a:ext cx="2328545" cy="320601"/>
          </a:xfrm>
          <a:prstGeom prst="rect">
            <a:avLst/>
          </a:prstGeom>
        </p:spPr>
        <p:txBody>
          <a:bodyPr vert="horz" wrap="square" lIns="0" tIns="12700" rIns="0" bIns="0" rtlCol="0">
            <a:spAutoFit/>
          </a:bodyPr>
          <a:lstStyle/>
          <a:p>
            <a:pPr marL="12700">
              <a:lnSpc>
                <a:spcPct val="100000"/>
              </a:lnSpc>
              <a:spcBef>
                <a:spcPts val="100"/>
              </a:spcBef>
            </a:pPr>
            <a:r>
              <a:rPr sz="2000" b="1" spc="-50" dirty="0">
                <a:solidFill>
                  <a:srgbClr val="E36C09"/>
                </a:solidFill>
                <a:cs typeface="Arial"/>
              </a:rPr>
              <a:t>International</a:t>
            </a:r>
            <a:r>
              <a:rPr sz="2000" b="1" spc="-190" dirty="0">
                <a:solidFill>
                  <a:srgbClr val="E36C09"/>
                </a:solidFill>
                <a:cs typeface="Arial"/>
              </a:rPr>
              <a:t> </a:t>
            </a:r>
            <a:r>
              <a:rPr sz="2000" b="1" spc="-120" dirty="0">
                <a:solidFill>
                  <a:srgbClr val="E36C09"/>
                </a:solidFill>
                <a:cs typeface="Arial"/>
              </a:rPr>
              <a:t>Exchange</a:t>
            </a:r>
            <a:endParaRPr sz="2000" dirty="0">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57911" y="161035"/>
            <a:ext cx="8261984" cy="3459922"/>
          </a:xfrm>
          <a:prstGeom prst="rect">
            <a:avLst/>
          </a:prstGeom>
        </p:spPr>
        <p:txBody>
          <a:bodyPr vert="horz" wrap="square" lIns="0" tIns="12700" rIns="0" bIns="0" rtlCol="0">
            <a:spAutoFit/>
          </a:bodyPr>
          <a:lstStyle/>
          <a:p>
            <a:pPr marL="12700" marR="127635">
              <a:lnSpc>
                <a:spcPct val="100000"/>
              </a:lnSpc>
              <a:spcBef>
                <a:spcPts val="100"/>
              </a:spcBef>
            </a:pPr>
            <a:r>
              <a:rPr sz="1600" b="1" spc="-100" dirty="0">
                <a:solidFill>
                  <a:srgbClr val="EB631E"/>
                </a:solidFill>
                <a:latin typeface="Arial"/>
                <a:cs typeface="Arial"/>
              </a:rPr>
              <a:t>RHUL</a:t>
            </a:r>
            <a:r>
              <a:rPr sz="1600" b="1" spc="-130" dirty="0">
                <a:solidFill>
                  <a:srgbClr val="EB631E"/>
                </a:solidFill>
                <a:latin typeface="Arial"/>
                <a:cs typeface="Arial"/>
              </a:rPr>
              <a:t> </a:t>
            </a:r>
            <a:r>
              <a:rPr sz="1600" b="1" spc="-95" dirty="0">
                <a:solidFill>
                  <a:srgbClr val="EB631E"/>
                </a:solidFill>
                <a:latin typeface="Arial"/>
                <a:cs typeface="Arial"/>
              </a:rPr>
              <a:t>students</a:t>
            </a:r>
            <a:r>
              <a:rPr sz="1600" b="1" spc="-110" dirty="0">
                <a:solidFill>
                  <a:srgbClr val="EB631E"/>
                </a:solidFill>
                <a:latin typeface="Arial"/>
                <a:cs typeface="Arial"/>
              </a:rPr>
              <a:t> </a:t>
            </a:r>
            <a:r>
              <a:rPr sz="1600" b="1" spc="-95" dirty="0">
                <a:solidFill>
                  <a:srgbClr val="EB631E"/>
                </a:solidFill>
                <a:latin typeface="Arial"/>
                <a:cs typeface="Arial"/>
              </a:rPr>
              <a:t>have</a:t>
            </a:r>
            <a:r>
              <a:rPr sz="1600" b="1" spc="-125" dirty="0">
                <a:solidFill>
                  <a:srgbClr val="EB631E"/>
                </a:solidFill>
                <a:latin typeface="Arial"/>
                <a:cs typeface="Arial"/>
              </a:rPr>
              <a:t> </a:t>
            </a:r>
            <a:r>
              <a:rPr sz="1600" b="1" spc="-35" dirty="0">
                <a:solidFill>
                  <a:srgbClr val="EB631E"/>
                </a:solidFill>
                <a:latin typeface="Arial"/>
                <a:cs typeface="Arial"/>
              </a:rPr>
              <a:t>the</a:t>
            </a:r>
            <a:r>
              <a:rPr sz="1600" b="1" spc="-100" dirty="0">
                <a:solidFill>
                  <a:srgbClr val="EB631E"/>
                </a:solidFill>
                <a:latin typeface="Arial"/>
                <a:cs typeface="Arial"/>
              </a:rPr>
              <a:t> </a:t>
            </a:r>
            <a:r>
              <a:rPr sz="1600" b="1" spc="-65" dirty="0">
                <a:solidFill>
                  <a:srgbClr val="EB631E"/>
                </a:solidFill>
                <a:latin typeface="Arial"/>
                <a:cs typeface="Arial"/>
              </a:rPr>
              <a:t>opportunity</a:t>
            </a:r>
            <a:r>
              <a:rPr sz="1600" b="1" spc="-130" dirty="0">
                <a:solidFill>
                  <a:srgbClr val="EB631E"/>
                </a:solidFill>
                <a:latin typeface="Arial"/>
                <a:cs typeface="Arial"/>
              </a:rPr>
              <a:t> </a:t>
            </a:r>
            <a:r>
              <a:rPr sz="1600" b="1" spc="-20" dirty="0">
                <a:solidFill>
                  <a:srgbClr val="EB631E"/>
                </a:solidFill>
                <a:latin typeface="Arial"/>
                <a:cs typeface="Arial"/>
              </a:rPr>
              <a:t>to</a:t>
            </a:r>
            <a:r>
              <a:rPr sz="1600" b="1" spc="-105" dirty="0">
                <a:solidFill>
                  <a:srgbClr val="EB631E"/>
                </a:solidFill>
                <a:latin typeface="Arial"/>
                <a:cs typeface="Arial"/>
              </a:rPr>
              <a:t> </a:t>
            </a:r>
            <a:r>
              <a:rPr sz="1600" b="1" spc="-55" dirty="0">
                <a:solidFill>
                  <a:srgbClr val="EB631E"/>
                </a:solidFill>
                <a:latin typeface="Arial"/>
                <a:cs typeface="Arial"/>
              </a:rPr>
              <a:t>either</a:t>
            </a:r>
            <a:r>
              <a:rPr sz="1600" b="1" spc="-95" dirty="0">
                <a:solidFill>
                  <a:srgbClr val="EB631E"/>
                </a:solidFill>
                <a:latin typeface="Arial"/>
                <a:cs typeface="Arial"/>
              </a:rPr>
              <a:t> </a:t>
            </a:r>
            <a:r>
              <a:rPr sz="1600" b="1" spc="-110" dirty="0">
                <a:solidFill>
                  <a:srgbClr val="EB631E"/>
                </a:solidFill>
                <a:latin typeface="Arial"/>
                <a:cs typeface="Arial"/>
              </a:rPr>
              <a:t>go</a:t>
            </a:r>
            <a:r>
              <a:rPr sz="1600" b="1" spc="-105" dirty="0">
                <a:solidFill>
                  <a:srgbClr val="EB631E"/>
                </a:solidFill>
                <a:latin typeface="Arial"/>
                <a:cs typeface="Arial"/>
              </a:rPr>
              <a:t> </a:t>
            </a:r>
            <a:r>
              <a:rPr sz="1600" b="1" spc="-20" dirty="0">
                <a:solidFill>
                  <a:srgbClr val="EB631E"/>
                </a:solidFill>
                <a:latin typeface="Arial"/>
                <a:cs typeface="Arial"/>
              </a:rPr>
              <a:t>to</a:t>
            </a:r>
            <a:r>
              <a:rPr sz="1600" b="1" spc="-130" dirty="0">
                <a:solidFill>
                  <a:srgbClr val="EB631E"/>
                </a:solidFill>
                <a:latin typeface="Arial"/>
                <a:cs typeface="Arial"/>
              </a:rPr>
              <a:t> </a:t>
            </a:r>
            <a:r>
              <a:rPr sz="1600" b="1" spc="-85" dirty="0">
                <a:solidFill>
                  <a:srgbClr val="EB631E"/>
                </a:solidFill>
                <a:latin typeface="Arial"/>
                <a:cs typeface="Arial"/>
              </a:rPr>
              <a:t>China,</a:t>
            </a:r>
            <a:r>
              <a:rPr sz="1600" b="1" spc="-155" dirty="0">
                <a:solidFill>
                  <a:srgbClr val="EB631E"/>
                </a:solidFill>
                <a:latin typeface="Arial"/>
                <a:cs typeface="Arial"/>
              </a:rPr>
              <a:t> </a:t>
            </a:r>
            <a:r>
              <a:rPr sz="1600" b="1" spc="-110" dirty="0">
                <a:solidFill>
                  <a:srgbClr val="EB631E"/>
                </a:solidFill>
                <a:latin typeface="Arial"/>
                <a:cs typeface="Arial"/>
              </a:rPr>
              <a:t>Korea</a:t>
            </a:r>
            <a:r>
              <a:rPr sz="1600" b="1" spc="-130" dirty="0">
                <a:solidFill>
                  <a:srgbClr val="EB631E"/>
                </a:solidFill>
                <a:latin typeface="Arial"/>
                <a:cs typeface="Arial"/>
              </a:rPr>
              <a:t> </a:t>
            </a:r>
            <a:r>
              <a:rPr sz="1600" b="1" spc="-85" dirty="0">
                <a:solidFill>
                  <a:srgbClr val="EB631E"/>
                </a:solidFill>
                <a:latin typeface="Arial"/>
                <a:cs typeface="Arial"/>
              </a:rPr>
              <a:t>or</a:t>
            </a:r>
            <a:r>
              <a:rPr sz="1600" b="1" spc="-120" dirty="0">
                <a:solidFill>
                  <a:srgbClr val="EB631E"/>
                </a:solidFill>
                <a:latin typeface="Arial"/>
                <a:cs typeface="Arial"/>
              </a:rPr>
              <a:t> </a:t>
            </a:r>
            <a:r>
              <a:rPr sz="1600" b="1" spc="-95" dirty="0">
                <a:solidFill>
                  <a:srgbClr val="EB631E"/>
                </a:solidFill>
                <a:latin typeface="Arial"/>
                <a:cs typeface="Arial"/>
              </a:rPr>
              <a:t>Mexico</a:t>
            </a:r>
            <a:r>
              <a:rPr sz="1600" b="1" spc="-130" dirty="0">
                <a:solidFill>
                  <a:srgbClr val="EB631E"/>
                </a:solidFill>
                <a:latin typeface="Arial"/>
                <a:cs typeface="Arial"/>
              </a:rPr>
              <a:t> </a:t>
            </a:r>
            <a:r>
              <a:rPr sz="1600" b="1" spc="-60" dirty="0">
                <a:solidFill>
                  <a:srgbClr val="EB631E"/>
                </a:solidFill>
                <a:latin typeface="Arial"/>
                <a:cs typeface="Arial"/>
              </a:rPr>
              <a:t>for</a:t>
            </a:r>
            <a:r>
              <a:rPr sz="1600" b="1" spc="-145" dirty="0">
                <a:solidFill>
                  <a:srgbClr val="EB631E"/>
                </a:solidFill>
                <a:latin typeface="Arial"/>
                <a:cs typeface="Arial"/>
              </a:rPr>
              <a:t> </a:t>
            </a:r>
            <a:r>
              <a:rPr sz="1600" b="1" spc="-35" dirty="0">
                <a:solidFill>
                  <a:srgbClr val="EB631E"/>
                </a:solidFill>
                <a:latin typeface="Arial"/>
                <a:cs typeface="Arial"/>
              </a:rPr>
              <a:t>the  </a:t>
            </a:r>
            <a:r>
              <a:rPr sz="1600" b="1" spc="-110" dirty="0">
                <a:solidFill>
                  <a:srgbClr val="EB631E"/>
                </a:solidFill>
                <a:latin typeface="Arial"/>
                <a:cs typeface="Arial"/>
              </a:rPr>
              <a:t>summer </a:t>
            </a:r>
            <a:r>
              <a:rPr sz="1600" b="1" spc="-20" dirty="0">
                <a:solidFill>
                  <a:srgbClr val="EB631E"/>
                </a:solidFill>
                <a:latin typeface="Arial"/>
                <a:cs typeface="Arial"/>
              </a:rPr>
              <a:t>to </a:t>
            </a:r>
            <a:r>
              <a:rPr sz="1600" b="1" spc="-40" dirty="0">
                <a:solidFill>
                  <a:srgbClr val="EB631E"/>
                </a:solidFill>
                <a:latin typeface="Arial"/>
                <a:cs typeface="Arial"/>
              </a:rPr>
              <a:t>attend </a:t>
            </a:r>
            <a:r>
              <a:rPr sz="1600" b="1" spc="-75" dirty="0">
                <a:solidFill>
                  <a:srgbClr val="EB631E"/>
                </a:solidFill>
                <a:latin typeface="Arial"/>
                <a:cs typeface="Arial"/>
              </a:rPr>
              <a:t>a </a:t>
            </a:r>
            <a:r>
              <a:rPr sz="1600" b="1" spc="-110" dirty="0">
                <a:solidFill>
                  <a:srgbClr val="EB631E"/>
                </a:solidFill>
                <a:latin typeface="Arial"/>
                <a:cs typeface="Arial"/>
              </a:rPr>
              <a:t>summer</a:t>
            </a:r>
            <a:r>
              <a:rPr sz="1600" b="1" spc="-370" dirty="0">
                <a:solidFill>
                  <a:srgbClr val="EB631E"/>
                </a:solidFill>
                <a:latin typeface="Arial"/>
                <a:cs typeface="Arial"/>
              </a:rPr>
              <a:t> </a:t>
            </a:r>
            <a:r>
              <a:rPr lang="en-GB" sz="1600" b="1" spc="-370" dirty="0" smtClean="0">
                <a:solidFill>
                  <a:srgbClr val="EB631E"/>
                </a:solidFill>
                <a:latin typeface="Arial"/>
                <a:cs typeface="Arial"/>
              </a:rPr>
              <a:t>  </a:t>
            </a:r>
            <a:r>
              <a:rPr lang="en-GB" sz="1600" b="1" spc="-80" dirty="0" smtClean="0">
                <a:solidFill>
                  <a:srgbClr val="EB631E"/>
                </a:solidFill>
                <a:latin typeface="Arial"/>
                <a:cs typeface="Arial"/>
              </a:rPr>
              <a:t>school as part of an exchange</a:t>
            </a:r>
            <a:r>
              <a:rPr sz="1600" b="1" spc="-80" dirty="0" smtClean="0">
                <a:solidFill>
                  <a:srgbClr val="EB631E"/>
                </a:solidFill>
                <a:latin typeface="Arial"/>
                <a:cs typeface="Arial"/>
              </a:rPr>
              <a:t>.</a:t>
            </a:r>
            <a:endParaRPr sz="1600" b="1" dirty="0">
              <a:latin typeface="Arial"/>
              <a:cs typeface="Arial"/>
            </a:endParaRPr>
          </a:p>
          <a:p>
            <a:pPr>
              <a:lnSpc>
                <a:spcPct val="100000"/>
              </a:lnSpc>
              <a:spcBef>
                <a:spcPts val="30"/>
              </a:spcBef>
            </a:pPr>
            <a:endParaRPr sz="1600" b="1" dirty="0">
              <a:latin typeface="Times New Roman"/>
              <a:cs typeface="Times New Roman"/>
            </a:endParaRPr>
          </a:p>
          <a:p>
            <a:pPr marL="12700" marR="768350">
              <a:lnSpc>
                <a:spcPct val="100000"/>
              </a:lnSpc>
              <a:spcBef>
                <a:spcPts val="5"/>
              </a:spcBef>
            </a:pPr>
            <a:r>
              <a:rPr sz="1600" b="1" spc="-114" dirty="0">
                <a:solidFill>
                  <a:srgbClr val="EB631E"/>
                </a:solidFill>
                <a:latin typeface="Arial"/>
                <a:cs typeface="Arial"/>
              </a:rPr>
              <a:t>This</a:t>
            </a:r>
            <a:r>
              <a:rPr sz="1600" b="1" spc="-135" dirty="0">
                <a:solidFill>
                  <a:srgbClr val="EB631E"/>
                </a:solidFill>
                <a:latin typeface="Arial"/>
                <a:cs typeface="Arial"/>
              </a:rPr>
              <a:t> </a:t>
            </a:r>
            <a:r>
              <a:rPr sz="1600" b="1" spc="-114" dirty="0">
                <a:solidFill>
                  <a:srgbClr val="EB631E"/>
                </a:solidFill>
                <a:latin typeface="Arial"/>
                <a:cs typeface="Arial"/>
              </a:rPr>
              <a:t>could</a:t>
            </a:r>
            <a:r>
              <a:rPr sz="1600" b="1" spc="-160" dirty="0">
                <a:solidFill>
                  <a:srgbClr val="EB631E"/>
                </a:solidFill>
                <a:latin typeface="Arial"/>
                <a:cs typeface="Arial"/>
              </a:rPr>
              <a:t> </a:t>
            </a:r>
            <a:r>
              <a:rPr sz="1600" b="1" spc="-90" dirty="0">
                <a:solidFill>
                  <a:srgbClr val="EB631E"/>
                </a:solidFill>
                <a:latin typeface="Arial"/>
                <a:cs typeface="Arial"/>
              </a:rPr>
              <a:t>be</a:t>
            </a:r>
            <a:r>
              <a:rPr sz="1600" b="1" spc="-130" dirty="0">
                <a:solidFill>
                  <a:srgbClr val="EB631E"/>
                </a:solidFill>
                <a:latin typeface="Arial"/>
                <a:cs typeface="Arial"/>
              </a:rPr>
              <a:t> </a:t>
            </a:r>
            <a:r>
              <a:rPr sz="1600" b="1" spc="-60" dirty="0">
                <a:solidFill>
                  <a:srgbClr val="EB631E"/>
                </a:solidFill>
                <a:latin typeface="Arial"/>
                <a:cs typeface="Arial"/>
              </a:rPr>
              <a:t>for</a:t>
            </a:r>
            <a:r>
              <a:rPr sz="1600" b="1" spc="-145" dirty="0">
                <a:solidFill>
                  <a:srgbClr val="EB631E"/>
                </a:solidFill>
                <a:latin typeface="Arial"/>
                <a:cs typeface="Arial"/>
              </a:rPr>
              <a:t> </a:t>
            </a:r>
            <a:r>
              <a:rPr sz="1600" b="1" spc="-100" dirty="0">
                <a:solidFill>
                  <a:srgbClr val="EB631E"/>
                </a:solidFill>
                <a:latin typeface="Arial"/>
                <a:cs typeface="Arial"/>
              </a:rPr>
              <a:t>you</a:t>
            </a:r>
            <a:r>
              <a:rPr sz="1600" b="1" spc="-160" dirty="0">
                <a:solidFill>
                  <a:srgbClr val="EB631E"/>
                </a:solidFill>
                <a:latin typeface="Arial"/>
                <a:cs typeface="Arial"/>
              </a:rPr>
              <a:t> </a:t>
            </a:r>
            <a:r>
              <a:rPr sz="1600" b="1" spc="-30" dirty="0">
                <a:solidFill>
                  <a:srgbClr val="EB631E"/>
                </a:solidFill>
                <a:latin typeface="Arial"/>
                <a:cs typeface="Arial"/>
              </a:rPr>
              <a:t>if</a:t>
            </a:r>
            <a:r>
              <a:rPr sz="1600" b="1" spc="-135" dirty="0">
                <a:solidFill>
                  <a:srgbClr val="EB631E"/>
                </a:solidFill>
                <a:latin typeface="Arial"/>
                <a:cs typeface="Arial"/>
              </a:rPr>
              <a:t> </a:t>
            </a:r>
            <a:r>
              <a:rPr sz="1600" b="1" spc="-100" dirty="0">
                <a:solidFill>
                  <a:srgbClr val="EB631E"/>
                </a:solidFill>
                <a:latin typeface="Arial"/>
                <a:cs typeface="Arial"/>
              </a:rPr>
              <a:t>you</a:t>
            </a:r>
            <a:r>
              <a:rPr sz="1600" b="1" spc="-140" dirty="0">
                <a:solidFill>
                  <a:srgbClr val="EB631E"/>
                </a:solidFill>
                <a:latin typeface="Arial"/>
                <a:cs typeface="Arial"/>
              </a:rPr>
              <a:t> </a:t>
            </a:r>
            <a:r>
              <a:rPr sz="1600" b="1" spc="-35" dirty="0">
                <a:solidFill>
                  <a:srgbClr val="EB631E"/>
                </a:solidFill>
                <a:latin typeface="Arial"/>
                <a:cs typeface="Arial"/>
              </a:rPr>
              <a:t>want</a:t>
            </a:r>
            <a:r>
              <a:rPr sz="1600" b="1" spc="-155" dirty="0">
                <a:solidFill>
                  <a:srgbClr val="EB631E"/>
                </a:solidFill>
                <a:latin typeface="Arial"/>
                <a:cs typeface="Arial"/>
              </a:rPr>
              <a:t> </a:t>
            </a:r>
            <a:r>
              <a:rPr sz="1600" b="1" spc="-20" dirty="0">
                <a:solidFill>
                  <a:srgbClr val="EB631E"/>
                </a:solidFill>
                <a:latin typeface="Arial"/>
                <a:cs typeface="Arial"/>
              </a:rPr>
              <a:t>to</a:t>
            </a:r>
            <a:r>
              <a:rPr sz="1600" b="1" spc="-110" dirty="0">
                <a:solidFill>
                  <a:srgbClr val="EB631E"/>
                </a:solidFill>
                <a:latin typeface="Arial"/>
                <a:cs typeface="Arial"/>
              </a:rPr>
              <a:t> go</a:t>
            </a:r>
            <a:r>
              <a:rPr sz="1600" b="1" spc="-105" dirty="0">
                <a:solidFill>
                  <a:srgbClr val="EB631E"/>
                </a:solidFill>
                <a:latin typeface="Arial"/>
                <a:cs typeface="Arial"/>
              </a:rPr>
              <a:t> </a:t>
            </a:r>
            <a:r>
              <a:rPr sz="1600" b="1" spc="-85" dirty="0">
                <a:solidFill>
                  <a:srgbClr val="EB631E"/>
                </a:solidFill>
                <a:latin typeface="Arial"/>
                <a:cs typeface="Arial"/>
              </a:rPr>
              <a:t>abroad</a:t>
            </a:r>
            <a:r>
              <a:rPr sz="1600" b="1" spc="-185" dirty="0">
                <a:solidFill>
                  <a:srgbClr val="EB631E"/>
                </a:solidFill>
                <a:latin typeface="Arial"/>
                <a:cs typeface="Arial"/>
              </a:rPr>
              <a:t> </a:t>
            </a:r>
            <a:r>
              <a:rPr sz="1600" b="1" spc="-45" dirty="0">
                <a:solidFill>
                  <a:srgbClr val="EB631E"/>
                </a:solidFill>
                <a:latin typeface="Arial"/>
                <a:cs typeface="Arial"/>
              </a:rPr>
              <a:t>but</a:t>
            </a:r>
            <a:r>
              <a:rPr sz="1600" b="1" spc="-130" dirty="0">
                <a:solidFill>
                  <a:srgbClr val="EB631E"/>
                </a:solidFill>
                <a:latin typeface="Arial"/>
                <a:cs typeface="Arial"/>
              </a:rPr>
              <a:t> </a:t>
            </a:r>
            <a:r>
              <a:rPr sz="1600" b="1" spc="-35" dirty="0">
                <a:solidFill>
                  <a:srgbClr val="EB631E"/>
                </a:solidFill>
                <a:latin typeface="Arial"/>
                <a:cs typeface="Arial"/>
              </a:rPr>
              <a:t>the</a:t>
            </a:r>
            <a:r>
              <a:rPr sz="1600" b="1" spc="-105" dirty="0">
                <a:solidFill>
                  <a:srgbClr val="EB631E"/>
                </a:solidFill>
                <a:latin typeface="Arial"/>
                <a:cs typeface="Arial"/>
              </a:rPr>
              <a:t> </a:t>
            </a:r>
            <a:r>
              <a:rPr sz="1600" b="1" spc="-80" dirty="0">
                <a:solidFill>
                  <a:srgbClr val="EB631E"/>
                </a:solidFill>
                <a:latin typeface="Arial"/>
                <a:cs typeface="Arial"/>
              </a:rPr>
              <a:t>idea</a:t>
            </a:r>
            <a:r>
              <a:rPr sz="1600" b="1" spc="-130" dirty="0">
                <a:solidFill>
                  <a:srgbClr val="EB631E"/>
                </a:solidFill>
                <a:latin typeface="Arial"/>
                <a:cs typeface="Arial"/>
              </a:rPr>
              <a:t> </a:t>
            </a:r>
            <a:r>
              <a:rPr sz="1600" b="1" spc="-55" dirty="0">
                <a:solidFill>
                  <a:srgbClr val="EB631E"/>
                </a:solidFill>
                <a:latin typeface="Arial"/>
                <a:cs typeface="Arial"/>
              </a:rPr>
              <a:t>of</a:t>
            </a:r>
            <a:r>
              <a:rPr sz="1600" b="1" spc="-135" dirty="0">
                <a:solidFill>
                  <a:srgbClr val="EB631E"/>
                </a:solidFill>
                <a:latin typeface="Arial"/>
                <a:cs typeface="Arial"/>
              </a:rPr>
              <a:t> </a:t>
            </a:r>
            <a:r>
              <a:rPr sz="1600" b="1" spc="-95" dirty="0">
                <a:solidFill>
                  <a:srgbClr val="EB631E"/>
                </a:solidFill>
                <a:latin typeface="Arial"/>
                <a:cs typeface="Arial"/>
              </a:rPr>
              <a:t>going</a:t>
            </a:r>
            <a:r>
              <a:rPr sz="1600" b="1" spc="-150" dirty="0">
                <a:solidFill>
                  <a:srgbClr val="EB631E"/>
                </a:solidFill>
                <a:latin typeface="Arial"/>
                <a:cs typeface="Arial"/>
              </a:rPr>
              <a:t> </a:t>
            </a:r>
            <a:r>
              <a:rPr sz="1600" b="1" spc="-60" dirty="0">
                <a:solidFill>
                  <a:srgbClr val="EB631E"/>
                </a:solidFill>
                <a:latin typeface="Arial"/>
                <a:cs typeface="Arial"/>
              </a:rPr>
              <a:t>for</a:t>
            </a:r>
            <a:r>
              <a:rPr sz="1600" b="1" spc="215" dirty="0">
                <a:solidFill>
                  <a:srgbClr val="EB631E"/>
                </a:solidFill>
                <a:latin typeface="Arial"/>
                <a:cs typeface="Arial"/>
              </a:rPr>
              <a:t> </a:t>
            </a:r>
            <a:r>
              <a:rPr sz="1600" b="1" spc="-75" dirty="0">
                <a:solidFill>
                  <a:srgbClr val="EB631E"/>
                </a:solidFill>
                <a:latin typeface="Arial"/>
                <a:cs typeface="Arial"/>
              </a:rPr>
              <a:t>a</a:t>
            </a:r>
            <a:r>
              <a:rPr sz="1600" b="1" spc="-110" dirty="0">
                <a:solidFill>
                  <a:srgbClr val="EB631E"/>
                </a:solidFill>
                <a:latin typeface="Arial"/>
                <a:cs typeface="Arial"/>
              </a:rPr>
              <a:t> </a:t>
            </a:r>
            <a:r>
              <a:rPr sz="1600" b="1" spc="-55" dirty="0">
                <a:solidFill>
                  <a:srgbClr val="EB631E"/>
                </a:solidFill>
                <a:latin typeface="Arial"/>
                <a:cs typeface="Arial"/>
              </a:rPr>
              <a:t>full  </a:t>
            </a:r>
            <a:r>
              <a:rPr sz="1600" b="1" spc="-110" dirty="0">
                <a:solidFill>
                  <a:srgbClr val="EB631E"/>
                </a:solidFill>
                <a:latin typeface="Arial"/>
                <a:cs typeface="Arial"/>
              </a:rPr>
              <a:t>academic</a:t>
            </a:r>
            <a:r>
              <a:rPr sz="1600" b="1" spc="-165" dirty="0">
                <a:solidFill>
                  <a:srgbClr val="EB631E"/>
                </a:solidFill>
                <a:latin typeface="Arial"/>
                <a:cs typeface="Arial"/>
              </a:rPr>
              <a:t> </a:t>
            </a:r>
            <a:r>
              <a:rPr sz="1600" b="1" spc="-80" dirty="0">
                <a:solidFill>
                  <a:srgbClr val="EB631E"/>
                </a:solidFill>
                <a:latin typeface="Arial"/>
                <a:cs typeface="Arial"/>
              </a:rPr>
              <a:t>year</a:t>
            </a:r>
            <a:r>
              <a:rPr sz="1600" b="1" spc="-125" dirty="0">
                <a:solidFill>
                  <a:srgbClr val="EB631E"/>
                </a:solidFill>
                <a:latin typeface="Arial"/>
                <a:cs typeface="Arial"/>
              </a:rPr>
              <a:t> </a:t>
            </a:r>
            <a:r>
              <a:rPr lang="en-GB" sz="1600" b="1" spc="-145" dirty="0" smtClean="0">
                <a:solidFill>
                  <a:srgbClr val="EB631E"/>
                </a:solidFill>
                <a:latin typeface="Arial"/>
                <a:cs typeface="Arial"/>
              </a:rPr>
              <a:t>does not appeal to you.</a:t>
            </a:r>
          </a:p>
          <a:p>
            <a:pPr marL="12700" marR="768350">
              <a:lnSpc>
                <a:spcPct val="100000"/>
              </a:lnSpc>
              <a:spcBef>
                <a:spcPts val="5"/>
              </a:spcBef>
            </a:pPr>
            <a:endParaRPr sz="1600" b="1" dirty="0">
              <a:latin typeface="Times New Roman"/>
              <a:cs typeface="Times New Roman"/>
            </a:endParaRPr>
          </a:p>
          <a:p>
            <a:pPr marL="12700" marR="5080">
              <a:lnSpc>
                <a:spcPct val="100000"/>
              </a:lnSpc>
            </a:pPr>
            <a:r>
              <a:rPr sz="1600" b="1" spc="-140" dirty="0">
                <a:solidFill>
                  <a:srgbClr val="EB631E"/>
                </a:solidFill>
                <a:latin typeface="Arial"/>
                <a:cs typeface="Arial"/>
              </a:rPr>
              <a:t>You</a:t>
            </a:r>
            <a:r>
              <a:rPr sz="1600" b="1" spc="-165" dirty="0">
                <a:solidFill>
                  <a:srgbClr val="EB631E"/>
                </a:solidFill>
                <a:latin typeface="Arial"/>
                <a:cs typeface="Arial"/>
              </a:rPr>
              <a:t> </a:t>
            </a:r>
            <a:r>
              <a:rPr sz="1600" b="1" spc="-95" dirty="0">
                <a:solidFill>
                  <a:srgbClr val="EB631E"/>
                </a:solidFill>
                <a:latin typeface="Arial"/>
                <a:cs typeface="Arial"/>
              </a:rPr>
              <a:t>have</a:t>
            </a:r>
            <a:r>
              <a:rPr sz="1600" b="1" spc="-125" dirty="0">
                <a:solidFill>
                  <a:srgbClr val="EB631E"/>
                </a:solidFill>
                <a:latin typeface="Arial"/>
                <a:cs typeface="Arial"/>
              </a:rPr>
              <a:t> </a:t>
            </a:r>
            <a:r>
              <a:rPr sz="1600" b="1" spc="-20" dirty="0">
                <a:solidFill>
                  <a:srgbClr val="EB631E"/>
                </a:solidFill>
                <a:latin typeface="Arial"/>
                <a:cs typeface="Arial"/>
              </a:rPr>
              <a:t>to</a:t>
            </a:r>
            <a:r>
              <a:rPr sz="1600" b="1" spc="-105" dirty="0">
                <a:solidFill>
                  <a:srgbClr val="EB631E"/>
                </a:solidFill>
                <a:latin typeface="Arial"/>
                <a:cs typeface="Arial"/>
              </a:rPr>
              <a:t> </a:t>
            </a:r>
            <a:r>
              <a:rPr sz="1600" b="1" spc="-90" dirty="0">
                <a:solidFill>
                  <a:srgbClr val="EB631E"/>
                </a:solidFill>
                <a:latin typeface="Arial"/>
                <a:cs typeface="Arial"/>
              </a:rPr>
              <a:t>apply</a:t>
            </a:r>
            <a:r>
              <a:rPr sz="1600" b="1" spc="-130" dirty="0">
                <a:solidFill>
                  <a:srgbClr val="EB631E"/>
                </a:solidFill>
                <a:latin typeface="Arial"/>
                <a:cs typeface="Arial"/>
              </a:rPr>
              <a:t> </a:t>
            </a:r>
            <a:r>
              <a:rPr sz="1600" b="1" spc="-60" dirty="0">
                <a:solidFill>
                  <a:srgbClr val="EB631E"/>
                </a:solidFill>
                <a:latin typeface="Arial"/>
                <a:cs typeface="Arial"/>
              </a:rPr>
              <a:t>for</a:t>
            </a:r>
            <a:r>
              <a:rPr sz="1600" b="1" spc="-145" dirty="0">
                <a:solidFill>
                  <a:srgbClr val="EB631E"/>
                </a:solidFill>
                <a:latin typeface="Arial"/>
                <a:cs typeface="Arial"/>
              </a:rPr>
              <a:t> </a:t>
            </a:r>
            <a:r>
              <a:rPr sz="1600" b="1" spc="-75" dirty="0">
                <a:solidFill>
                  <a:srgbClr val="EB631E"/>
                </a:solidFill>
                <a:latin typeface="Arial"/>
                <a:cs typeface="Arial"/>
              </a:rPr>
              <a:t>a</a:t>
            </a:r>
            <a:r>
              <a:rPr sz="1600" b="1" spc="-130" dirty="0">
                <a:solidFill>
                  <a:srgbClr val="EB631E"/>
                </a:solidFill>
                <a:latin typeface="Arial"/>
                <a:cs typeface="Arial"/>
              </a:rPr>
              <a:t> </a:t>
            </a:r>
            <a:r>
              <a:rPr sz="1600" b="1" spc="-105" dirty="0">
                <a:solidFill>
                  <a:srgbClr val="EB631E"/>
                </a:solidFill>
                <a:latin typeface="Arial"/>
                <a:cs typeface="Arial"/>
              </a:rPr>
              <a:t>place</a:t>
            </a:r>
            <a:r>
              <a:rPr sz="1600" b="1" spc="-150" dirty="0">
                <a:solidFill>
                  <a:srgbClr val="EB631E"/>
                </a:solidFill>
                <a:latin typeface="Arial"/>
                <a:cs typeface="Arial"/>
              </a:rPr>
              <a:t> </a:t>
            </a:r>
            <a:r>
              <a:rPr sz="1600" b="1" spc="5" dirty="0">
                <a:solidFill>
                  <a:srgbClr val="EB631E"/>
                </a:solidFill>
                <a:latin typeface="Arial"/>
                <a:cs typeface="Arial"/>
              </a:rPr>
              <a:t>at</a:t>
            </a:r>
            <a:r>
              <a:rPr sz="1600" b="1" spc="-125" dirty="0">
                <a:solidFill>
                  <a:srgbClr val="EB631E"/>
                </a:solidFill>
                <a:latin typeface="Arial"/>
                <a:cs typeface="Arial"/>
              </a:rPr>
              <a:t> </a:t>
            </a:r>
            <a:r>
              <a:rPr sz="1600" b="1" spc="-95" dirty="0">
                <a:solidFill>
                  <a:srgbClr val="EB631E"/>
                </a:solidFill>
                <a:latin typeface="Arial"/>
                <a:cs typeface="Arial"/>
              </a:rPr>
              <a:t>one</a:t>
            </a:r>
            <a:r>
              <a:rPr sz="1600" b="1" spc="-130" dirty="0">
                <a:solidFill>
                  <a:srgbClr val="EB631E"/>
                </a:solidFill>
                <a:latin typeface="Arial"/>
                <a:cs typeface="Arial"/>
              </a:rPr>
              <a:t> </a:t>
            </a:r>
            <a:r>
              <a:rPr sz="1600" b="1" spc="-55" dirty="0">
                <a:solidFill>
                  <a:srgbClr val="EB631E"/>
                </a:solidFill>
                <a:latin typeface="Arial"/>
                <a:cs typeface="Arial"/>
              </a:rPr>
              <a:t>of</a:t>
            </a:r>
            <a:r>
              <a:rPr sz="1600" b="1" spc="-130" dirty="0">
                <a:solidFill>
                  <a:srgbClr val="EB631E"/>
                </a:solidFill>
                <a:latin typeface="Arial"/>
                <a:cs typeface="Arial"/>
              </a:rPr>
              <a:t> </a:t>
            </a:r>
            <a:r>
              <a:rPr sz="1600" b="1" spc="-35" dirty="0">
                <a:solidFill>
                  <a:srgbClr val="EB631E"/>
                </a:solidFill>
                <a:latin typeface="Arial"/>
                <a:cs typeface="Arial"/>
              </a:rPr>
              <a:t>the</a:t>
            </a:r>
            <a:r>
              <a:rPr sz="1600" b="1" spc="-100" dirty="0">
                <a:solidFill>
                  <a:srgbClr val="EB631E"/>
                </a:solidFill>
                <a:latin typeface="Arial"/>
                <a:cs typeface="Arial"/>
              </a:rPr>
              <a:t> </a:t>
            </a:r>
            <a:r>
              <a:rPr sz="1600" b="1" spc="-110" dirty="0">
                <a:solidFill>
                  <a:srgbClr val="EB631E"/>
                </a:solidFill>
                <a:latin typeface="Arial"/>
                <a:cs typeface="Arial"/>
              </a:rPr>
              <a:t>summer</a:t>
            </a:r>
            <a:r>
              <a:rPr sz="1600" b="1" spc="-140" dirty="0">
                <a:solidFill>
                  <a:srgbClr val="EB631E"/>
                </a:solidFill>
                <a:latin typeface="Arial"/>
                <a:cs typeface="Arial"/>
              </a:rPr>
              <a:t> </a:t>
            </a:r>
            <a:r>
              <a:rPr lang="en-GB" sz="1600" b="1" spc="-140" dirty="0" smtClean="0">
                <a:solidFill>
                  <a:srgbClr val="EB631E"/>
                </a:solidFill>
                <a:latin typeface="Arial"/>
                <a:cs typeface="Arial"/>
              </a:rPr>
              <a:t>schools</a:t>
            </a:r>
            <a:r>
              <a:rPr sz="1600" b="1" spc="-114" dirty="0" smtClean="0">
                <a:solidFill>
                  <a:srgbClr val="EB631E"/>
                </a:solidFill>
                <a:latin typeface="Arial"/>
                <a:cs typeface="Arial"/>
              </a:rPr>
              <a:t> </a:t>
            </a:r>
            <a:r>
              <a:rPr sz="1600" b="1" spc="-70" dirty="0">
                <a:solidFill>
                  <a:srgbClr val="EB631E"/>
                </a:solidFill>
                <a:latin typeface="Arial"/>
                <a:cs typeface="Arial"/>
              </a:rPr>
              <a:t>mentioned</a:t>
            </a:r>
            <a:r>
              <a:rPr sz="1600" b="1" spc="-110" dirty="0">
                <a:solidFill>
                  <a:srgbClr val="EB631E"/>
                </a:solidFill>
                <a:latin typeface="Arial"/>
                <a:cs typeface="Arial"/>
              </a:rPr>
              <a:t> </a:t>
            </a:r>
            <a:r>
              <a:rPr sz="1600" b="1" spc="-90" dirty="0">
                <a:solidFill>
                  <a:srgbClr val="EB631E"/>
                </a:solidFill>
                <a:latin typeface="Arial"/>
                <a:cs typeface="Arial"/>
              </a:rPr>
              <a:t>and</a:t>
            </a:r>
            <a:r>
              <a:rPr sz="1600" b="1" spc="-155" dirty="0">
                <a:solidFill>
                  <a:srgbClr val="EB631E"/>
                </a:solidFill>
                <a:latin typeface="Arial"/>
                <a:cs typeface="Arial"/>
              </a:rPr>
              <a:t> </a:t>
            </a:r>
            <a:r>
              <a:rPr sz="1600" b="1" spc="-100" dirty="0">
                <a:solidFill>
                  <a:srgbClr val="EB631E"/>
                </a:solidFill>
                <a:latin typeface="Arial"/>
                <a:cs typeface="Arial"/>
              </a:rPr>
              <a:t>you  </a:t>
            </a:r>
            <a:r>
              <a:rPr sz="1600" b="1" spc="-90" dirty="0">
                <a:solidFill>
                  <a:srgbClr val="EB631E"/>
                </a:solidFill>
                <a:latin typeface="Arial"/>
                <a:cs typeface="Arial"/>
              </a:rPr>
              <a:t>pay </a:t>
            </a:r>
            <a:r>
              <a:rPr sz="1600" b="1" spc="-100" dirty="0">
                <a:solidFill>
                  <a:srgbClr val="EB631E"/>
                </a:solidFill>
                <a:latin typeface="Arial"/>
                <a:cs typeface="Arial"/>
              </a:rPr>
              <a:t>no </a:t>
            </a:r>
            <a:r>
              <a:rPr sz="1600" b="1" spc="-40" dirty="0">
                <a:solidFill>
                  <a:srgbClr val="EB631E"/>
                </a:solidFill>
                <a:latin typeface="Arial"/>
                <a:cs typeface="Arial"/>
              </a:rPr>
              <a:t>tuition </a:t>
            </a:r>
            <a:r>
              <a:rPr sz="1600" b="1" spc="-110" dirty="0" smtClean="0">
                <a:solidFill>
                  <a:srgbClr val="EB631E"/>
                </a:solidFill>
                <a:latin typeface="Arial"/>
                <a:cs typeface="Arial"/>
              </a:rPr>
              <a:t>fees</a:t>
            </a:r>
            <a:r>
              <a:rPr lang="en-GB" sz="1600" b="1" spc="-110" dirty="0" smtClean="0">
                <a:solidFill>
                  <a:srgbClr val="EB631E"/>
                </a:solidFill>
                <a:latin typeface="Arial"/>
                <a:cs typeface="Arial"/>
              </a:rPr>
              <a:t> to </a:t>
            </a:r>
            <a:r>
              <a:rPr lang="en-GB" sz="1600" b="1" spc="-20" dirty="0" smtClean="0">
                <a:solidFill>
                  <a:srgbClr val="EB631E"/>
                </a:solidFill>
                <a:latin typeface="Arial"/>
                <a:cs typeface="Arial"/>
              </a:rPr>
              <a:t>the </a:t>
            </a:r>
            <a:r>
              <a:rPr lang="en-GB" sz="1600" b="1" spc="-20" dirty="0" smtClean="0">
                <a:solidFill>
                  <a:srgbClr val="EB631E"/>
                </a:solidFill>
                <a:latin typeface="Arial"/>
                <a:cs typeface="Arial"/>
              </a:rPr>
              <a:t>partner university</a:t>
            </a:r>
            <a:r>
              <a:rPr sz="1600" b="1" spc="-70" dirty="0" smtClean="0">
                <a:solidFill>
                  <a:srgbClr val="EB631E"/>
                </a:solidFill>
                <a:latin typeface="Arial"/>
                <a:cs typeface="Arial"/>
              </a:rPr>
              <a:t>. </a:t>
            </a:r>
            <a:r>
              <a:rPr sz="1600" b="1" spc="-80" dirty="0">
                <a:solidFill>
                  <a:srgbClr val="EB631E"/>
                </a:solidFill>
                <a:latin typeface="Arial"/>
                <a:cs typeface="Arial"/>
              </a:rPr>
              <a:t>However, </a:t>
            </a:r>
            <a:r>
              <a:rPr sz="1600" b="1" spc="-95" dirty="0">
                <a:solidFill>
                  <a:srgbClr val="EB631E"/>
                </a:solidFill>
                <a:latin typeface="Arial"/>
                <a:cs typeface="Arial"/>
              </a:rPr>
              <a:t>you </a:t>
            </a:r>
            <a:r>
              <a:rPr sz="1600" b="1" spc="-80" dirty="0">
                <a:solidFill>
                  <a:srgbClr val="EB631E"/>
                </a:solidFill>
                <a:latin typeface="Arial"/>
                <a:cs typeface="Arial"/>
              </a:rPr>
              <a:t>cannot </a:t>
            </a:r>
            <a:r>
              <a:rPr sz="1600" b="1" spc="-75" dirty="0">
                <a:solidFill>
                  <a:srgbClr val="EB631E"/>
                </a:solidFill>
                <a:latin typeface="Arial"/>
                <a:cs typeface="Arial"/>
              </a:rPr>
              <a:t>transfer credit </a:t>
            </a:r>
            <a:r>
              <a:rPr sz="1600" b="1" spc="-65" dirty="0">
                <a:solidFill>
                  <a:srgbClr val="EB631E"/>
                </a:solidFill>
                <a:latin typeface="Arial"/>
                <a:cs typeface="Arial"/>
              </a:rPr>
              <a:t>from </a:t>
            </a:r>
            <a:r>
              <a:rPr sz="1600" b="1" spc="-110" dirty="0" smtClean="0">
                <a:solidFill>
                  <a:srgbClr val="EB631E"/>
                </a:solidFill>
                <a:latin typeface="Arial"/>
                <a:cs typeface="Arial"/>
              </a:rPr>
              <a:t>summer </a:t>
            </a:r>
            <a:r>
              <a:rPr sz="1600" b="1" spc="-130" dirty="0">
                <a:solidFill>
                  <a:srgbClr val="EB631E"/>
                </a:solidFill>
                <a:latin typeface="Arial"/>
                <a:cs typeface="Arial"/>
              </a:rPr>
              <a:t>school </a:t>
            </a:r>
            <a:r>
              <a:rPr sz="1600" b="1" spc="-155" dirty="0">
                <a:solidFill>
                  <a:srgbClr val="EB631E"/>
                </a:solidFill>
                <a:latin typeface="Arial"/>
                <a:cs typeface="Arial"/>
              </a:rPr>
              <a:t>courses </a:t>
            </a:r>
            <a:r>
              <a:rPr sz="1600" b="1" spc="-114" dirty="0">
                <a:solidFill>
                  <a:srgbClr val="EB631E"/>
                </a:solidFill>
                <a:latin typeface="Arial"/>
                <a:cs typeface="Arial"/>
              </a:rPr>
              <a:t>back </a:t>
            </a:r>
            <a:r>
              <a:rPr sz="1600" b="1" spc="-20" dirty="0">
                <a:solidFill>
                  <a:srgbClr val="EB631E"/>
                </a:solidFill>
                <a:latin typeface="Arial"/>
                <a:cs typeface="Arial"/>
              </a:rPr>
              <a:t>to</a:t>
            </a:r>
            <a:r>
              <a:rPr sz="1600" b="1" spc="-190" dirty="0">
                <a:solidFill>
                  <a:srgbClr val="EB631E"/>
                </a:solidFill>
                <a:latin typeface="Arial"/>
                <a:cs typeface="Arial"/>
              </a:rPr>
              <a:t> </a:t>
            </a:r>
            <a:r>
              <a:rPr sz="1600" b="1" spc="-75" dirty="0">
                <a:solidFill>
                  <a:srgbClr val="EB631E"/>
                </a:solidFill>
                <a:latin typeface="Arial"/>
                <a:cs typeface="Arial"/>
              </a:rPr>
              <a:t>RHUL.</a:t>
            </a:r>
            <a:endParaRPr sz="1600" b="1" dirty="0">
              <a:latin typeface="Arial"/>
              <a:cs typeface="Arial"/>
            </a:endParaRPr>
          </a:p>
          <a:p>
            <a:pPr>
              <a:lnSpc>
                <a:spcPct val="100000"/>
              </a:lnSpc>
              <a:spcBef>
                <a:spcPts val="35"/>
              </a:spcBef>
            </a:pPr>
            <a:endParaRPr sz="1600" b="1" dirty="0">
              <a:latin typeface="Times New Roman"/>
              <a:cs typeface="Times New Roman"/>
            </a:endParaRPr>
          </a:p>
          <a:p>
            <a:pPr marL="12700">
              <a:lnSpc>
                <a:spcPct val="100000"/>
              </a:lnSpc>
            </a:pPr>
            <a:r>
              <a:rPr sz="1600" b="1" spc="-110" dirty="0">
                <a:solidFill>
                  <a:srgbClr val="EB631E"/>
                </a:solidFill>
                <a:latin typeface="Arial"/>
                <a:cs typeface="Arial"/>
              </a:rPr>
              <a:t>Please</a:t>
            </a:r>
            <a:r>
              <a:rPr sz="1600" b="1" spc="-130" dirty="0">
                <a:solidFill>
                  <a:srgbClr val="EB631E"/>
                </a:solidFill>
                <a:latin typeface="Arial"/>
                <a:cs typeface="Arial"/>
              </a:rPr>
              <a:t> </a:t>
            </a:r>
            <a:r>
              <a:rPr sz="1600" b="1" spc="-135" dirty="0">
                <a:solidFill>
                  <a:srgbClr val="EB631E"/>
                </a:solidFill>
                <a:latin typeface="Arial"/>
                <a:cs typeface="Arial"/>
              </a:rPr>
              <a:t>see</a:t>
            </a:r>
            <a:r>
              <a:rPr sz="1600" b="1" spc="-130" dirty="0">
                <a:solidFill>
                  <a:srgbClr val="EB631E"/>
                </a:solidFill>
                <a:latin typeface="Arial"/>
                <a:cs typeface="Arial"/>
              </a:rPr>
              <a:t> </a:t>
            </a:r>
            <a:r>
              <a:rPr sz="1600" b="1" spc="-35" dirty="0">
                <a:solidFill>
                  <a:srgbClr val="EB631E"/>
                </a:solidFill>
                <a:latin typeface="Arial"/>
                <a:cs typeface="Arial"/>
              </a:rPr>
              <a:t>the</a:t>
            </a:r>
            <a:r>
              <a:rPr sz="1600" b="1" spc="-110" dirty="0">
                <a:solidFill>
                  <a:srgbClr val="EB631E"/>
                </a:solidFill>
                <a:latin typeface="Arial"/>
                <a:cs typeface="Arial"/>
              </a:rPr>
              <a:t> </a:t>
            </a:r>
            <a:r>
              <a:rPr sz="1600" b="1" spc="-50" dirty="0">
                <a:solidFill>
                  <a:srgbClr val="EB631E"/>
                </a:solidFill>
                <a:latin typeface="Arial"/>
                <a:cs typeface="Arial"/>
              </a:rPr>
              <a:t>International</a:t>
            </a:r>
            <a:r>
              <a:rPr sz="1600" b="1" spc="-135" dirty="0">
                <a:solidFill>
                  <a:srgbClr val="EB631E"/>
                </a:solidFill>
                <a:latin typeface="Arial"/>
                <a:cs typeface="Arial"/>
              </a:rPr>
              <a:t> </a:t>
            </a:r>
            <a:r>
              <a:rPr sz="1600" b="1" spc="-120" dirty="0">
                <a:solidFill>
                  <a:srgbClr val="EB631E"/>
                </a:solidFill>
                <a:latin typeface="Arial"/>
                <a:cs typeface="Arial"/>
              </a:rPr>
              <a:t>Exchange</a:t>
            </a:r>
            <a:r>
              <a:rPr sz="1600" b="1" spc="-155" dirty="0">
                <a:solidFill>
                  <a:srgbClr val="EB631E"/>
                </a:solidFill>
                <a:latin typeface="Arial"/>
                <a:cs typeface="Arial"/>
              </a:rPr>
              <a:t> </a:t>
            </a:r>
            <a:r>
              <a:rPr sz="1600" b="1" spc="-110" dirty="0">
                <a:solidFill>
                  <a:srgbClr val="EB631E"/>
                </a:solidFill>
                <a:latin typeface="Arial"/>
                <a:cs typeface="Arial"/>
              </a:rPr>
              <a:t>brochure</a:t>
            </a:r>
            <a:r>
              <a:rPr sz="1600" b="1" spc="-150" dirty="0">
                <a:solidFill>
                  <a:srgbClr val="EB631E"/>
                </a:solidFill>
                <a:latin typeface="Arial"/>
                <a:cs typeface="Arial"/>
              </a:rPr>
              <a:t> </a:t>
            </a:r>
            <a:r>
              <a:rPr sz="1600" b="1" spc="-60" dirty="0">
                <a:solidFill>
                  <a:srgbClr val="EB631E"/>
                </a:solidFill>
                <a:latin typeface="Arial"/>
                <a:cs typeface="Arial"/>
              </a:rPr>
              <a:t>for</a:t>
            </a:r>
            <a:r>
              <a:rPr sz="1600" b="1" spc="-150" dirty="0">
                <a:solidFill>
                  <a:srgbClr val="EB631E"/>
                </a:solidFill>
                <a:latin typeface="Arial"/>
                <a:cs typeface="Arial"/>
              </a:rPr>
              <a:t> </a:t>
            </a:r>
            <a:r>
              <a:rPr sz="1600" b="1" spc="-55" dirty="0">
                <a:solidFill>
                  <a:srgbClr val="EB631E"/>
                </a:solidFill>
                <a:latin typeface="Arial"/>
                <a:cs typeface="Arial"/>
              </a:rPr>
              <a:t>further</a:t>
            </a:r>
            <a:r>
              <a:rPr sz="1600" b="1" spc="-120" dirty="0">
                <a:solidFill>
                  <a:srgbClr val="EB631E"/>
                </a:solidFill>
                <a:latin typeface="Arial"/>
                <a:cs typeface="Arial"/>
              </a:rPr>
              <a:t> </a:t>
            </a:r>
            <a:r>
              <a:rPr sz="1600" b="1" spc="-55" dirty="0">
                <a:solidFill>
                  <a:srgbClr val="EB631E"/>
                </a:solidFill>
                <a:latin typeface="Arial"/>
                <a:cs typeface="Arial"/>
              </a:rPr>
              <a:t>information</a:t>
            </a:r>
            <a:r>
              <a:rPr sz="1600" b="1" spc="-55" dirty="0" smtClean="0">
                <a:solidFill>
                  <a:srgbClr val="EB631E"/>
                </a:solidFill>
                <a:latin typeface="Arial"/>
                <a:cs typeface="Arial"/>
              </a:rPr>
              <a:t>.</a:t>
            </a:r>
            <a:endParaRPr lang="en-GB" sz="1600" b="1" spc="-55" dirty="0" smtClean="0">
              <a:solidFill>
                <a:srgbClr val="EB631E"/>
              </a:solidFill>
              <a:latin typeface="Arial"/>
              <a:cs typeface="Arial"/>
            </a:endParaRPr>
          </a:p>
          <a:p>
            <a:pPr marL="12700">
              <a:lnSpc>
                <a:spcPct val="100000"/>
              </a:lnSpc>
            </a:pPr>
            <a:endParaRPr lang="en-GB" sz="1600" b="1" spc="-55" dirty="0">
              <a:solidFill>
                <a:srgbClr val="EB631E"/>
              </a:solidFill>
              <a:latin typeface="Arial"/>
              <a:cs typeface="Arial"/>
            </a:endParaRPr>
          </a:p>
          <a:p>
            <a:pPr marL="12700" marR="5080"/>
            <a:r>
              <a:rPr lang="en-GB" sz="1600" b="1" spc="-20" dirty="0">
                <a:solidFill>
                  <a:srgbClr val="EB631E"/>
                </a:solidFill>
                <a:latin typeface="Arial"/>
                <a:cs typeface="Arial"/>
              </a:rPr>
              <a:t>You can apply to other </a:t>
            </a:r>
            <a:r>
              <a:rPr lang="en-GB" sz="1600" b="1" spc="-20" dirty="0" smtClean="0">
                <a:solidFill>
                  <a:srgbClr val="EB631E"/>
                </a:solidFill>
                <a:latin typeface="Arial"/>
                <a:cs typeface="Arial"/>
              </a:rPr>
              <a:t>summer </a:t>
            </a:r>
            <a:r>
              <a:rPr lang="en-GB" sz="1600" b="1" spc="-20" dirty="0">
                <a:solidFill>
                  <a:srgbClr val="EB631E"/>
                </a:solidFill>
                <a:latin typeface="Arial"/>
                <a:cs typeface="Arial"/>
              </a:rPr>
              <a:t>s</a:t>
            </a:r>
            <a:r>
              <a:rPr lang="en-GB" sz="1600" b="1" spc="-20" dirty="0" smtClean="0">
                <a:solidFill>
                  <a:srgbClr val="EB631E"/>
                </a:solidFill>
                <a:latin typeface="Arial"/>
                <a:cs typeface="Arial"/>
              </a:rPr>
              <a:t>chools </a:t>
            </a:r>
            <a:r>
              <a:rPr lang="en-GB" sz="1600" b="1" spc="-20" dirty="0">
                <a:solidFill>
                  <a:srgbClr val="EB631E"/>
                </a:solidFill>
                <a:latin typeface="Arial"/>
                <a:cs typeface="Arial"/>
              </a:rPr>
              <a:t>but you will be </a:t>
            </a:r>
            <a:r>
              <a:rPr lang="en-GB" sz="1600" b="1" spc="-20" dirty="0" smtClean="0">
                <a:solidFill>
                  <a:srgbClr val="EB631E"/>
                </a:solidFill>
                <a:latin typeface="Arial"/>
                <a:cs typeface="Arial"/>
              </a:rPr>
              <a:t>liable </a:t>
            </a:r>
            <a:r>
              <a:rPr lang="en-GB" sz="1600" b="1" spc="-20" dirty="0">
                <a:solidFill>
                  <a:srgbClr val="EB631E"/>
                </a:solidFill>
                <a:latin typeface="Arial"/>
                <a:cs typeface="Arial"/>
              </a:rPr>
              <a:t>for all costs, including tuition fees and we are </a:t>
            </a:r>
            <a:r>
              <a:rPr lang="en-GB" sz="1600" b="1" spc="-20" dirty="0" smtClean="0">
                <a:solidFill>
                  <a:srgbClr val="EB631E"/>
                </a:solidFill>
                <a:latin typeface="Arial"/>
                <a:cs typeface="Arial"/>
              </a:rPr>
              <a:t>unable </a:t>
            </a:r>
            <a:r>
              <a:rPr lang="en-GB" sz="1600" b="1" spc="-20" dirty="0">
                <a:solidFill>
                  <a:srgbClr val="EB631E"/>
                </a:solidFill>
                <a:latin typeface="Arial"/>
                <a:cs typeface="Arial"/>
              </a:rPr>
              <a:t>to </a:t>
            </a:r>
            <a:r>
              <a:rPr lang="en-GB" sz="1600" b="1" spc="-20" dirty="0" smtClean="0">
                <a:solidFill>
                  <a:srgbClr val="EB631E"/>
                </a:solidFill>
                <a:latin typeface="Arial"/>
                <a:cs typeface="Arial"/>
              </a:rPr>
              <a:t>provide support </a:t>
            </a:r>
            <a:r>
              <a:rPr lang="en-GB" sz="1600" b="1" spc="-20" dirty="0">
                <a:solidFill>
                  <a:srgbClr val="EB631E"/>
                </a:solidFill>
                <a:latin typeface="Arial"/>
                <a:cs typeface="Arial"/>
              </a:rPr>
              <a:t>during the application process.</a:t>
            </a:r>
            <a:endParaRPr sz="1600" b="1" spc="-20" dirty="0">
              <a:solidFill>
                <a:srgbClr val="EB631E"/>
              </a:solidFill>
              <a:latin typeface="Arial"/>
              <a:cs typeface="Arial"/>
            </a:endParaRPr>
          </a:p>
        </p:txBody>
      </p:sp>
      <p:sp>
        <p:nvSpPr>
          <p:cNvPr id="3" name="object 3"/>
          <p:cNvSpPr txBox="1"/>
          <p:nvPr/>
        </p:nvSpPr>
        <p:spPr>
          <a:xfrm>
            <a:off x="457911" y="4728464"/>
            <a:ext cx="2964180" cy="299720"/>
          </a:xfrm>
          <a:prstGeom prst="rect">
            <a:avLst/>
          </a:prstGeom>
        </p:spPr>
        <p:txBody>
          <a:bodyPr vert="horz" wrap="square" lIns="0" tIns="12700" rIns="0" bIns="0" rtlCol="0">
            <a:spAutoFit/>
          </a:bodyPr>
          <a:lstStyle/>
          <a:p>
            <a:pPr marL="12700">
              <a:lnSpc>
                <a:spcPct val="100000"/>
              </a:lnSpc>
              <a:spcBef>
                <a:spcPts val="100"/>
              </a:spcBef>
            </a:pPr>
            <a:r>
              <a:rPr sz="1800" b="1" spc="-100" dirty="0">
                <a:solidFill>
                  <a:srgbClr val="E36C09"/>
                </a:solidFill>
                <a:latin typeface="Arial"/>
                <a:cs typeface="Arial"/>
              </a:rPr>
              <a:t>Summer </a:t>
            </a:r>
            <a:r>
              <a:rPr sz="1800" b="1" spc="-120" dirty="0">
                <a:solidFill>
                  <a:srgbClr val="E36C09"/>
                </a:solidFill>
                <a:latin typeface="Arial"/>
                <a:cs typeface="Arial"/>
              </a:rPr>
              <a:t>School</a:t>
            </a:r>
            <a:r>
              <a:rPr sz="1800" b="1" spc="-245" dirty="0">
                <a:solidFill>
                  <a:srgbClr val="E36C09"/>
                </a:solidFill>
                <a:latin typeface="Arial"/>
                <a:cs typeface="Arial"/>
              </a:rPr>
              <a:t> </a:t>
            </a:r>
            <a:r>
              <a:rPr sz="1800" b="1" spc="-80" dirty="0">
                <a:solidFill>
                  <a:srgbClr val="E36C09"/>
                </a:solidFill>
                <a:latin typeface="Arial"/>
                <a:cs typeface="Arial"/>
              </a:rPr>
              <a:t>opportunities</a:t>
            </a:r>
            <a:endParaRPr sz="18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518</TotalTime>
  <Words>2084</Words>
  <Application>Microsoft Office PowerPoint</Application>
  <PresentationFormat>On-screen Show (4:3)</PresentationFormat>
  <Paragraphs>222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your department has an Erasmus+agreement, talk to the advisor in your  department. Go to  http://www.rhul.ac.uk/international/studyabroadandexchanges/erasmusex  change/partnerinstitutions.aspx for furtherdetails.</vt:lpstr>
      <vt:lpstr>PowerPoint Presentation</vt:lpstr>
      <vt:lpstr>If you are successful and obtain a place at one of our partner universities you will  register with them. At the same time, you will still be an RHUL student.</vt:lpstr>
      <vt:lpstr>PowerPoint Presentation</vt:lpstr>
      <vt:lpstr>Contact us at studyabroadstudents@rhul.ac.uk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uhrl003</dc:creator>
  <cp:lastModifiedBy>Conway, N</cp:lastModifiedBy>
  <cp:revision>24</cp:revision>
  <cp:lastPrinted>2019-11-12T10:45:16Z</cp:lastPrinted>
  <dcterms:created xsi:type="dcterms:W3CDTF">2018-11-05T11:06:26Z</dcterms:created>
  <dcterms:modified xsi:type="dcterms:W3CDTF">2019-11-12T14:18:44Z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2017-11-13T00:00:00Z</vt:filetime>
  </property>
  <property fmtid="{D5CDD505-2E9C-101B-9397-08002B2CF9AE}" pid="3" name="Creator">
    <vt:lpwstr>Microsoft® PowerPoint® 2013</vt:lpwstr>
  </property>
  <property fmtid="{D5CDD505-2E9C-101B-9397-08002B2CF9AE}" pid="4" name="LastSaved">
    <vt:filetime>2018-11-05T00:00:00Z</vt:filetime>
  </property>
</Properties>
</file>